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0" r:id="rId13"/>
    <p:sldId id="264" r:id="rId14"/>
    <p:sldId id="265" r:id="rId15"/>
    <p:sldId id="266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723-E034-9646-AACE-5137A269FC71}" type="datetimeFigureOut">
              <a:rPr lang="en-US" smtClean="0"/>
              <a:t>12/1/14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55DB-AEBE-FC4F-A6EB-3EAE637742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723-E034-9646-AACE-5137A269FC71}" type="datetimeFigureOut">
              <a:rPr lang="en-US" smtClean="0"/>
              <a:t>12/1/14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55DB-AEBE-FC4F-A6EB-3EAE637742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723-E034-9646-AACE-5137A269FC71}" type="datetimeFigureOut">
              <a:rPr lang="en-US" smtClean="0"/>
              <a:t>12/1/14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55DB-AEBE-FC4F-A6EB-3EAE637742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723-E034-9646-AACE-5137A269FC71}" type="datetimeFigureOut">
              <a:rPr lang="en-US" smtClean="0"/>
              <a:t>12/1/14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55DB-AEBE-FC4F-A6EB-3EAE637742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723-E034-9646-AACE-5137A269FC71}" type="datetimeFigureOut">
              <a:rPr lang="en-US" smtClean="0"/>
              <a:t>12/1/14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55DB-AEBE-FC4F-A6EB-3EAE637742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723-E034-9646-AACE-5137A269FC71}" type="datetimeFigureOut">
              <a:rPr lang="en-US" smtClean="0"/>
              <a:t>12/1/14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55DB-AEBE-FC4F-A6EB-3EAE637742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723-E034-9646-AACE-5137A269FC71}" type="datetimeFigureOut">
              <a:rPr lang="en-US" smtClean="0"/>
              <a:t>12/1/14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55DB-AEBE-FC4F-A6EB-3EAE637742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723-E034-9646-AACE-5137A269FC71}" type="datetimeFigureOut">
              <a:rPr lang="en-US" smtClean="0"/>
              <a:t>12/1/14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55DB-AEBE-FC4F-A6EB-3EAE637742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723-E034-9646-AACE-5137A269FC71}" type="datetimeFigureOut">
              <a:rPr lang="en-US" smtClean="0"/>
              <a:t>12/1/14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55DB-AEBE-FC4F-A6EB-3EAE637742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723-E034-9646-AACE-5137A269FC71}" type="datetimeFigureOut">
              <a:rPr lang="en-US" smtClean="0"/>
              <a:t>12/1/14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55DB-AEBE-FC4F-A6EB-3EAE637742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0723-E034-9646-AACE-5137A269FC71}" type="datetimeFigureOut">
              <a:rPr lang="en-US" smtClean="0"/>
              <a:t>12/1/14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5355DB-AEBE-FC4F-A6EB-3EAE637742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65355DB-AEBE-FC4F-A6EB-3EAE637742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8760723-E034-9646-AACE-5137A269FC71}" type="datetimeFigureOut">
              <a:rPr lang="en-US" smtClean="0"/>
              <a:t>12/1/14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Colonial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22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Might work as an indentured servant for local </a:t>
            </a:r>
            <a:r>
              <a:rPr lang="en-US" sz="3200" dirty="0" smtClean="0"/>
              <a:t>farmers</a:t>
            </a:r>
          </a:p>
          <a:p>
            <a:endParaRPr lang="en-US" sz="3200" dirty="0" smtClean="0"/>
          </a:p>
          <a:p>
            <a:r>
              <a:rPr lang="en-US" sz="3200" dirty="0" smtClean="0"/>
              <a:t>Became </a:t>
            </a:r>
            <a:r>
              <a:rPr lang="en-US" sz="3200" dirty="0" smtClean="0"/>
              <a:t>apprentices</a:t>
            </a:r>
          </a:p>
          <a:p>
            <a:endParaRPr lang="en-US" sz="3200" dirty="0" smtClean="0"/>
          </a:p>
          <a:p>
            <a:r>
              <a:rPr lang="en-US" sz="3200" dirty="0" smtClean="0"/>
              <a:t>Agrees to work with a skilled craftsperson as a way of learning a trade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0909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51009"/>
          </a:xfrm>
        </p:spPr>
        <p:txBody>
          <a:bodyPr/>
          <a:lstStyle/>
          <a:p>
            <a:r>
              <a:rPr lang="en-US" dirty="0" smtClean="0"/>
              <a:t>Women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5647"/>
            <a:ext cx="8229600" cy="5714322"/>
          </a:xfrm>
        </p:spPr>
        <p:txBody>
          <a:bodyPr>
            <a:noAutofit/>
          </a:bodyPr>
          <a:lstStyle/>
          <a:p>
            <a:r>
              <a:rPr lang="en-US" sz="3200" dirty="0" smtClean="0"/>
              <a:t>Ran their households</a:t>
            </a:r>
          </a:p>
          <a:p>
            <a:r>
              <a:rPr lang="en-US" sz="3200" dirty="0" smtClean="0"/>
              <a:t>Cared for children</a:t>
            </a:r>
          </a:p>
          <a:p>
            <a:r>
              <a:rPr lang="en-US" sz="3200" dirty="0" smtClean="0"/>
              <a:t>Many worked the fields</a:t>
            </a:r>
          </a:p>
          <a:p>
            <a:r>
              <a:rPr lang="en-US" sz="3200" dirty="0" smtClean="0"/>
              <a:t>Married women had few rights</a:t>
            </a:r>
          </a:p>
          <a:p>
            <a:r>
              <a:rPr lang="en-US" sz="3200" dirty="0" smtClean="0"/>
              <a:t>Unmarried women may work as maids, or cooks</a:t>
            </a:r>
          </a:p>
          <a:p>
            <a:r>
              <a:rPr lang="en-US" sz="3200" dirty="0" smtClean="0"/>
              <a:t>Widows or older women may become teachers, nurses, seamstresses</a:t>
            </a:r>
          </a:p>
          <a:p>
            <a:r>
              <a:rPr lang="en-US" sz="3200" dirty="0" smtClean="0"/>
              <a:t>They could run businesses or own property</a:t>
            </a:r>
          </a:p>
          <a:p>
            <a:r>
              <a:rPr lang="en-US" sz="3200" dirty="0" smtClean="0"/>
              <a:t>Could not vote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6102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Young as 4 or 5 years old had </a:t>
            </a:r>
            <a:r>
              <a:rPr lang="en-US" sz="3200" dirty="0" smtClean="0"/>
              <a:t>jobs</a:t>
            </a:r>
          </a:p>
          <a:p>
            <a:endParaRPr lang="en-US" sz="3200" dirty="0" smtClean="0"/>
          </a:p>
          <a:p>
            <a:r>
              <a:rPr lang="en-US" sz="3200" dirty="0" smtClean="0"/>
              <a:t>When </a:t>
            </a:r>
            <a:r>
              <a:rPr lang="en-US" sz="3200" dirty="0" smtClean="0"/>
              <a:t>they played </a:t>
            </a:r>
            <a:r>
              <a:rPr lang="en-US" sz="3200" dirty="0" smtClean="0"/>
              <a:t>they did simple games</a:t>
            </a:r>
          </a:p>
          <a:p>
            <a:r>
              <a:rPr lang="en-US" sz="3200" dirty="0" smtClean="0"/>
              <a:t>Hopscotch</a:t>
            </a:r>
          </a:p>
          <a:p>
            <a:r>
              <a:rPr lang="en-US" sz="3200" dirty="0" smtClean="0"/>
              <a:t>Leap frog</a:t>
            </a:r>
          </a:p>
          <a:p>
            <a:endParaRPr lang="en-US" sz="3200" dirty="0"/>
          </a:p>
          <a:p>
            <a:r>
              <a:rPr lang="en-US" sz="3200" dirty="0" smtClean="0"/>
              <a:t>Toys </a:t>
            </a:r>
            <a:r>
              <a:rPr lang="en-US" sz="3200" dirty="0" smtClean="0"/>
              <a:t>were made </a:t>
            </a:r>
            <a:r>
              <a:rPr lang="en-US" sz="3200" dirty="0" smtClean="0"/>
              <a:t>out of common objects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21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Awakening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Means </a:t>
            </a:r>
          </a:p>
          <a:p>
            <a:endParaRPr lang="en-US" sz="3200" dirty="0"/>
          </a:p>
          <a:p>
            <a:r>
              <a:rPr lang="en-US" sz="3200" dirty="0" smtClean="0"/>
              <a:t>Religious Revival</a:t>
            </a:r>
          </a:p>
          <a:p>
            <a:endParaRPr lang="en-US" sz="3200" dirty="0"/>
          </a:p>
          <a:p>
            <a:r>
              <a:rPr lang="en-US" sz="3200" dirty="0" smtClean="0"/>
              <a:t>Inspired Religious Freedom</a:t>
            </a:r>
          </a:p>
          <a:p>
            <a:endParaRPr lang="en-US" sz="3200" dirty="0"/>
          </a:p>
          <a:p>
            <a:r>
              <a:rPr lang="en-US" sz="3200" dirty="0" smtClean="0"/>
              <a:t>Swept through the colonies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5196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Those who were educated felt that </a:t>
            </a:r>
            <a:endParaRPr lang="en-US" sz="3200" dirty="0" smtClean="0"/>
          </a:p>
          <a:p>
            <a:r>
              <a:rPr lang="en-US" sz="3200" dirty="0" smtClean="0"/>
              <a:t>The idea that knowledge, reason, and science could improve society.</a:t>
            </a:r>
          </a:p>
          <a:p>
            <a:endParaRPr lang="en-US" sz="3200" dirty="0" smtClean="0"/>
          </a:p>
          <a:p>
            <a:r>
              <a:rPr lang="en-US" sz="3200" dirty="0" smtClean="0"/>
              <a:t>Promoted freedom of thought and expression, belief in equality</a:t>
            </a:r>
          </a:p>
          <a:p>
            <a:r>
              <a:rPr lang="en-US" sz="3200" dirty="0" smtClean="0"/>
              <a:t>Idea of popular government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1161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of the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Freedom of th</a:t>
            </a:r>
            <a:r>
              <a:rPr lang="en-US" sz="3200" dirty="0" smtClean="0"/>
              <a:t>e Press became important</a:t>
            </a:r>
          </a:p>
          <a:p>
            <a:r>
              <a:rPr lang="en-US" sz="3200" dirty="0" smtClean="0"/>
              <a:t>Newspapers carried political news</a:t>
            </a:r>
          </a:p>
          <a:p>
            <a:r>
              <a:rPr lang="en-US" sz="3200" dirty="0" smtClean="0"/>
              <a:t>Often faced </a:t>
            </a:r>
            <a:r>
              <a:rPr lang="en-US" sz="3200" u="sng" dirty="0" smtClean="0"/>
              <a:t>censorship</a:t>
            </a:r>
          </a:p>
          <a:p>
            <a:r>
              <a:rPr lang="en-US" sz="3200" dirty="0" smtClean="0"/>
              <a:t>The banning of printed materials because they contain unpopular or offensive ideas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3994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85889"/>
          </a:xfrm>
        </p:spPr>
        <p:txBody>
          <a:bodyPr/>
          <a:lstStyle/>
          <a:p>
            <a:r>
              <a:rPr lang="en-US" dirty="0" smtClean="0"/>
              <a:t>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527"/>
            <a:ext cx="8229600" cy="5897473"/>
          </a:xfrm>
        </p:spPr>
        <p:txBody>
          <a:bodyPr>
            <a:noAutofit/>
          </a:bodyPr>
          <a:lstStyle/>
          <a:p>
            <a:r>
              <a:rPr lang="en-US" sz="3200" dirty="0" smtClean="0"/>
              <a:t>Publisher Peter Zenger’s newspaper The New-York Weekly Journal </a:t>
            </a:r>
          </a:p>
          <a:p>
            <a:r>
              <a:rPr lang="en-US" sz="3200" dirty="0" smtClean="0"/>
              <a:t>Accuses Governor of corruption</a:t>
            </a:r>
          </a:p>
          <a:p>
            <a:r>
              <a:rPr lang="en-US" sz="3200" dirty="0" smtClean="0"/>
              <a:t>Doing so got him tossed in jail</a:t>
            </a:r>
          </a:p>
          <a:p>
            <a:r>
              <a:rPr lang="en-US" sz="3200" dirty="0" smtClean="0"/>
              <a:t>Zenger claimed statements were true</a:t>
            </a:r>
          </a:p>
          <a:p>
            <a:r>
              <a:rPr lang="en-US" sz="3200" dirty="0" smtClean="0"/>
              <a:t>Had a right to publish </a:t>
            </a:r>
          </a:p>
          <a:p>
            <a:r>
              <a:rPr lang="en-US" sz="3200" dirty="0" smtClean="0"/>
              <a:t>Lawyer made a very stirring defense</a:t>
            </a:r>
          </a:p>
          <a:p>
            <a:r>
              <a:rPr lang="en-US" sz="3200" dirty="0" smtClean="0"/>
              <a:t>Found him not guilty</a:t>
            </a:r>
          </a:p>
          <a:p>
            <a:r>
              <a:rPr lang="en-US" sz="3200" dirty="0" smtClean="0"/>
              <a:t>This was stepping stone to freedom of the press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6805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7092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8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Protected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Believed </a:t>
            </a:r>
            <a:r>
              <a:rPr lang="en-US" sz="3200" dirty="0" smtClean="0"/>
              <a:t>that government </a:t>
            </a:r>
            <a:r>
              <a:rPr lang="en-US" sz="3200" dirty="0" smtClean="0"/>
              <a:t>must respect civil liberties or </a:t>
            </a:r>
            <a:r>
              <a:rPr lang="en-US" sz="3200" dirty="0" smtClean="0"/>
              <a:t>rights</a:t>
            </a:r>
          </a:p>
          <a:p>
            <a:endParaRPr lang="en-US" sz="3200" dirty="0" smtClean="0"/>
          </a:p>
          <a:p>
            <a:r>
              <a:rPr lang="en-US" sz="3200" dirty="0" smtClean="0"/>
              <a:t>Gave people protection against any unjust treatment or punishments</a:t>
            </a:r>
          </a:p>
          <a:p>
            <a:endParaRPr lang="en-US" sz="3200" dirty="0"/>
          </a:p>
          <a:p>
            <a:r>
              <a:rPr lang="en-US" sz="3200" dirty="0" smtClean="0"/>
              <a:t>Kings &amp; Queens bound by law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793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People elect delegates to make laws and conduct government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 smtClean="0"/>
              <a:t>Parliament two chambers</a:t>
            </a:r>
          </a:p>
          <a:p>
            <a:r>
              <a:rPr lang="en-US" sz="3200" dirty="0" smtClean="0"/>
              <a:t>House of Lords &amp; House of commons</a:t>
            </a:r>
          </a:p>
          <a:p>
            <a:r>
              <a:rPr lang="en-US" sz="3200" dirty="0" smtClean="0"/>
              <a:t>England’s aristocracy only eldest son could sit in house of Lords</a:t>
            </a:r>
          </a:p>
          <a:p>
            <a:r>
              <a:rPr lang="en-US" sz="3200" dirty="0" smtClean="0"/>
              <a:t>House of commons could have commoners 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9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set clear limits on rulers powers.</a:t>
            </a:r>
          </a:p>
          <a:p>
            <a:r>
              <a:rPr lang="en-US" sz="3200" dirty="0" smtClean="0"/>
              <a:t>Ruler could not suspend Parliaments law </a:t>
            </a:r>
          </a:p>
          <a:p>
            <a:r>
              <a:rPr lang="en-US" sz="3200" dirty="0" smtClean="0"/>
              <a:t>Could not impose taxes</a:t>
            </a:r>
          </a:p>
          <a:p>
            <a:r>
              <a:rPr lang="en-US" sz="3200" dirty="0" smtClean="0"/>
              <a:t>Raise an army without consent</a:t>
            </a:r>
          </a:p>
          <a:p>
            <a:r>
              <a:rPr lang="en-US" sz="3200" dirty="0" smtClean="0"/>
              <a:t>Members of Parliament must be freely elected</a:t>
            </a:r>
          </a:p>
          <a:p>
            <a:r>
              <a:rPr lang="en-US" sz="3200" dirty="0" smtClean="0"/>
              <a:t>Right to a fair trial by jury in court cases</a:t>
            </a:r>
          </a:p>
          <a:p>
            <a:r>
              <a:rPr lang="en-US" sz="3200" dirty="0" smtClean="0"/>
              <a:t>Banned cruel and unusual punishment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06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2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6129"/>
            <a:ext cx="8229600" cy="529103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Mercantilism</a:t>
            </a:r>
          </a:p>
          <a:p>
            <a:endParaRPr lang="en-US" sz="3200" dirty="0" smtClean="0"/>
          </a:p>
          <a:p>
            <a:r>
              <a:rPr lang="en-US" sz="3200" dirty="0" smtClean="0"/>
              <a:t>Country builds wealth and power by building its supplies of gold and silver</a:t>
            </a:r>
          </a:p>
          <a:p>
            <a:endParaRPr lang="en-US" sz="3200" dirty="0"/>
          </a:p>
          <a:p>
            <a:r>
              <a:rPr lang="en-US" sz="3200" dirty="0" smtClean="0"/>
              <a:t>Must export and import goods</a:t>
            </a:r>
          </a:p>
          <a:p>
            <a:endParaRPr lang="en-US" sz="3200" dirty="0"/>
          </a:p>
          <a:p>
            <a:r>
              <a:rPr lang="en-US" sz="3200" dirty="0" smtClean="0"/>
              <a:t>English followed this policy and wanted colonists to buy English goods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038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Law forced colonists to sell their raw materials to England even if they could get a better price elsewhere.</a:t>
            </a:r>
            <a:endParaRPr lang="en-US" sz="3200" dirty="0"/>
          </a:p>
          <a:p>
            <a:r>
              <a:rPr lang="en-US" sz="3200" dirty="0" smtClean="0"/>
              <a:t>Goods bought by colonists elsewhere had to go to England to be taxed first.</a:t>
            </a:r>
          </a:p>
          <a:p>
            <a:r>
              <a:rPr lang="en-US" sz="3200" dirty="0" smtClean="0"/>
              <a:t>All goods had to be </a:t>
            </a:r>
            <a:r>
              <a:rPr lang="en-US" sz="3200" dirty="0" smtClean="0"/>
              <a:t>carried </a:t>
            </a:r>
            <a:r>
              <a:rPr lang="en-US" sz="3200" dirty="0" smtClean="0"/>
              <a:t>on ships built in England or the colonies</a:t>
            </a:r>
          </a:p>
          <a:p>
            <a:r>
              <a:rPr lang="en-US" sz="3200" dirty="0" smtClean="0"/>
              <a:t>Crews had to be English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5002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to Navigation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Colonists first accepted it because of the guarantee of having a place to sell their goods</a:t>
            </a:r>
          </a:p>
          <a:p>
            <a:endParaRPr lang="en-US" sz="3200" dirty="0"/>
          </a:p>
          <a:p>
            <a:r>
              <a:rPr lang="en-US" sz="3200" dirty="0" smtClean="0"/>
              <a:t>Resented it later because they wanted to manufacture their own goods rather than import from </a:t>
            </a:r>
            <a:r>
              <a:rPr lang="en-US" sz="3200" dirty="0" smtClean="0"/>
              <a:t>England</a:t>
            </a:r>
          </a:p>
          <a:p>
            <a:endParaRPr lang="en-US" sz="3200" dirty="0" smtClean="0"/>
          </a:p>
          <a:p>
            <a:r>
              <a:rPr lang="en-US" sz="3200" dirty="0" smtClean="0"/>
              <a:t>Began smuggling to avoid paying the tax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0598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Men Formal head of </a:t>
            </a:r>
            <a:r>
              <a:rPr lang="en-US" sz="3200" dirty="0" smtClean="0"/>
              <a:t>house</a:t>
            </a:r>
          </a:p>
          <a:p>
            <a:endParaRPr lang="en-US" sz="3200" dirty="0" smtClean="0"/>
          </a:p>
          <a:p>
            <a:r>
              <a:rPr lang="en-US" sz="3200" dirty="0" smtClean="0"/>
              <a:t>Managed farm or business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Represented the family in </a:t>
            </a:r>
            <a:r>
              <a:rPr lang="en-US" sz="3200" dirty="0" smtClean="0"/>
              <a:t>community</a:t>
            </a:r>
          </a:p>
          <a:p>
            <a:endParaRPr lang="en-US" sz="3200" dirty="0" smtClean="0"/>
          </a:p>
          <a:p>
            <a:r>
              <a:rPr lang="en-US" sz="3200" dirty="0" smtClean="0"/>
              <a:t>Worked in fields, </a:t>
            </a:r>
            <a:r>
              <a:rPr lang="en-US" sz="3200" dirty="0" smtClean="0"/>
              <a:t>built barns</a:t>
            </a:r>
            <a:r>
              <a:rPr lang="en-US" sz="3200" dirty="0" smtClean="0"/>
              <a:t>, houses, fences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93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944</TotalTime>
  <Words>502</Words>
  <Application>Microsoft Macintosh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Colonial Government</vt:lpstr>
      <vt:lpstr>Protected rights</vt:lpstr>
      <vt:lpstr>Representative Government</vt:lpstr>
      <vt:lpstr>English Bill of Rights</vt:lpstr>
      <vt:lpstr>Economics</vt:lpstr>
      <vt:lpstr>Policies</vt:lpstr>
      <vt:lpstr>Navigation Acts</vt:lpstr>
      <vt:lpstr>Resistance to Navigation Acts</vt:lpstr>
      <vt:lpstr>Family roles</vt:lpstr>
      <vt:lpstr>Son</vt:lpstr>
      <vt:lpstr>Women </vt:lpstr>
      <vt:lpstr>Children </vt:lpstr>
      <vt:lpstr>Great Awakening</vt:lpstr>
      <vt:lpstr>The Enlightenment</vt:lpstr>
      <vt:lpstr>Freedom of the Press</vt:lpstr>
      <vt:lpstr>Case </vt:lpstr>
      <vt:lpstr>THE END</vt:lpstr>
    </vt:vector>
  </TitlesOfParts>
  <Company>IHMS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Government</dc:title>
  <dc:creator>David Selin</dc:creator>
  <cp:lastModifiedBy>David Selin</cp:lastModifiedBy>
  <cp:revision>11</cp:revision>
  <dcterms:created xsi:type="dcterms:W3CDTF">2013-10-28T12:48:31Z</dcterms:created>
  <dcterms:modified xsi:type="dcterms:W3CDTF">2014-12-01T15:19:54Z</dcterms:modified>
</cp:coreProperties>
</file>