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6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6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DFF34-48F3-614B-BEA3-39B7FED3B465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11258-2E5C-CE44-A09C-94941EE1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3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1258-2E5C-CE44-A09C-94941EE1E0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1258-2E5C-CE44-A09C-94941EE1E0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1258-2E5C-CE44-A09C-94941EE1E0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1258-2E5C-CE44-A09C-94941EE1E0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1258-2E5C-CE44-A09C-94941EE1E0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1258-2E5C-CE44-A09C-94941EE1E0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11258-2E5C-CE44-A09C-94941EE1E0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 err="1"/>
              <a:t>v</a:t>
            </a:r>
            <a:r>
              <a:rPr lang="en-US" dirty="0" err="1" smtClean="0"/>
              <a:t>s</a:t>
            </a:r>
            <a:r>
              <a:rPr lang="en-US" dirty="0" smtClean="0"/>
              <a:t> Secondary</a:t>
            </a:r>
            <a:br>
              <a:rPr lang="en-US" dirty="0" smtClean="0"/>
            </a:br>
            <a:r>
              <a:rPr lang="en-US" dirty="0" smtClean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4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220921"/>
          </a:xfrm>
        </p:spPr>
        <p:txBody>
          <a:bodyPr/>
          <a:lstStyle/>
          <a:p>
            <a:r>
              <a:rPr lang="en-US" dirty="0"/>
              <a:t>If you </a:t>
            </a:r>
            <a:r>
              <a:rPr lang="en-US" dirty="0" smtClean="0"/>
              <a:t>find an </a:t>
            </a:r>
            <a:br>
              <a:rPr lang="en-US" dirty="0" smtClean="0"/>
            </a:br>
            <a:r>
              <a:rPr lang="en-US" dirty="0" smtClean="0"/>
              <a:t>Eyewitness report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0" y="2347739"/>
            <a:ext cx="4348331" cy="376905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Primary</a:t>
            </a:r>
          </a:p>
          <a:p>
            <a:pPr algn="ctr"/>
            <a:r>
              <a:rPr lang="en-US" sz="5400" dirty="0" smtClean="0"/>
              <a:t>Or </a:t>
            </a:r>
          </a:p>
          <a:p>
            <a:pPr algn="ctr"/>
            <a:r>
              <a:rPr lang="en-US" sz="5400" dirty="0" smtClean="0"/>
              <a:t>Secondary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9" y="2694128"/>
            <a:ext cx="3560064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92" y="330112"/>
            <a:ext cx="8042276" cy="4961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9600" dirty="0" smtClean="0">
              <a:latin typeface="Arial Black"/>
              <a:cs typeface="Arial Black"/>
            </a:endParaRPr>
          </a:p>
          <a:p>
            <a:pPr algn="ctr"/>
            <a:r>
              <a:rPr lang="en-US" sz="9600" dirty="0" smtClean="0">
                <a:latin typeface="Arial Black"/>
                <a:cs typeface="Arial Black"/>
              </a:rPr>
              <a:t>Primary</a:t>
            </a:r>
            <a:endParaRPr lang="en-US" sz="9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39197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220921"/>
          </a:xfrm>
        </p:spPr>
        <p:txBody>
          <a:bodyPr/>
          <a:lstStyle/>
          <a:p>
            <a:r>
              <a:rPr lang="en-US" dirty="0"/>
              <a:t>If you </a:t>
            </a:r>
            <a:r>
              <a:rPr lang="en-US" dirty="0" smtClean="0"/>
              <a:t>find a </a:t>
            </a:r>
            <a:br>
              <a:rPr lang="en-US" dirty="0" smtClean="0"/>
            </a:br>
            <a:r>
              <a:rPr lang="en-US" dirty="0" smtClean="0"/>
              <a:t>book about history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0" y="2347739"/>
            <a:ext cx="4348331" cy="376905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Primary</a:t>
            </a:r>
          </a:p>
          <a:p>
            <a:pPr algn="ctr"/>
            <a:r>
              <a:rPr lang="en-US" sz="5400" dirty="0" smtClean="0"/>
              <a:t>Or </a:t>
            </a:r>
          </a:p>
          <a:p>
            <a:pPr algn="ctr"/>
            <a:r>
              <a:rPr lang="en-US" sz="5400" dirty="0" smtClean="0"/>
              <a:t>Secondary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9" y="2694128"/>
            <a:ext cx="3560064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3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92" y="330112"/>
            <a:ext cx="8042276" cy="4961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9600" dirty="0" smtClean="0">
              <a:latin typeface="Arial Black"/>
              <a:cs typeface="Arial Black"/>
            </a:endParaRPr>
          </a:p>
          <a:p>
            <a:pPr algn="ctr"/>
            <a:r>
              <a:rPr lang="en-US" sz="9600" dirty="0" smtClean="0">
                <a:latin typeface="Arial Black"/>
                <a:cs typeface="Arial Black"/>
              </a:rPr>
              <a:t>Secondary</a:t>
            </a:r>
            <a:endParaRPr lang="en-US" sz="9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0855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778990"/>
          </a:xfrm>
        </p:spPr>
        <p:txBody>
          <a:bodyPr/>
          <a:lstStyle/>
          <a:p>
            <a:r>
              <a:rPr lang="en-US" dirty="0" smtClean="0"/>
              <a:t>The author of a book collected information from many sources, combined info into something new.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0" y="2732616"/>
            <a:ext cx="4348331" cy="376905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Primary</a:t>
            </a:r>
          </a:p>
          <a:p>
            <a:pPr algn="ctr"/>
            <a:r>
              <a:rPr lang="en-US" sz="5400" dirty="0" smtClean="0"/>
              <a:t>Or </a:t>
            </a:r>
          </a:p>
          <a:p>
            <a:pPr algn="ctr"/>
            <a:r>
              <a:rPr lang="en-US" sz="5400" dirty="0" smtClean="0"/>
              <a:t>Secondary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9" y="3271441"/>
            <a:ext cx="3560064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3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92" y="330112"/>
            <a:ext cx="8042276" cy="4961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9600" dirty="0" smtClean="0">
              <a:latin typeface="Arial Black"/>
              <a:cs typeface="Arial Black"/>
            </a:endParaRPr>
          </a:p>
          <a:p>
            <a:pPr algn="ctr"/>
            <a:r>
              <a:rPr lang="en-US" sz="9600" dirty="0" smtClean="0">
                <a:latin typeface="Arial Black"/>
                <a:cs typeface="Arial Black"/>
              </a:rPr>
              <a:t>Secondary</a:t>
            </a:r>
            <a:endParaRPr lang="en-US" sz="9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2404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86" y="673532"/>
            <a:ext cx="8042276" cy="981433"/>
          </a:xfrm>
        </p:spPr>
        <p:txBody>
          <a:bodyPr/>
          <a:lstStyle/>
          <a:p>
            <a:r>
              <a:rPr lang="en-US" dirty="0" smtClean="0"/>
              <a:t>History books.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0" y="2347739"/>
            <a:ext cx="4348331" cy="376905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Primary</a:t>
            </a:r>
          </a:p>
          <a:p>
            <a:pPr algn="ctr"/>
            <a:r>
              <a:rPr lang="en-US" sz="5400" dirty="0" smtClean="0"/>
              <a:t>Or </a:t>
            </a:r>
          </a:p>
          <a:p>
            <a:pPr algn="ctr"/>
            <a:r>
              <a:rPr lang="en-US" sz="5400" dirty="0" smtClean="0"/>
              <a:t>Secondary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9" y="2694128"/>
            <a:ext cx="3560064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7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92" y="330112"/>
            <a:ext cx="8042276" cy="4961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9600" dirty="0" smtClean="0">
              <a:latin typeface="Arial Black"/>
              <a:cs typeface="Arial Black"/>
            </a:endParaRPr>
          </a:p>
          <a:p>
            <a:pPr algn="ctr"/>
            <a:r>
              <a:rPr lang="en-US" sz="9600" dirty="0" smtClean="0">
                <a:latin typeface="Arial Black"/>
                <a:cs typeface="Arial Black"/>
              </a:rPr>
              <a:t>Secondary</a:t>
            </a:r>
            <a:endParaRPr lang="en-US" sz="9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995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886" y="481094"/>
            <a:ext cx="8042276" cy="981433"/>
          </a:xfrm>
        </p:spPr>
        <p:txBody>
          <a:bodyPr/>
          <a:lstStyle/>
          <a:p>
            <a:r>
              <a:rPr lang="en-US" dirty="0" smtClean="0"/>
              <a:t>Biographies &amp; Histories.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0" y="2347739"/>
            <a:ext cx="4348331" cy="376905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Primary</a:t>
            </a:r>
          </a:p>
          <a:p>
            <a:pPr algn="ctr"/>
            <a:r>
              <a:rPr lang="en-US" sz="5400" dirty="0" smtClean="0"/>
              <a:t>Or </a:t>
            </a:r>
          </a:p>
          <a:p>
            <a:pPr algn="ctr"/>
            <a:r>
              <a:rPr lang="en-US" sz="5400" dirty="0" smtClean="0"/>
              <a:t>Secondary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9" y="2694128"/>
            <a:ext cx="3560064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92" y="330112"/>
            <a:ext cx="8042276" cy="4961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9600" dirty="0" smtClean="0">
              <a:latin typeface="Arial Black"/>
              <a:cs typeface="Arial Black"/>
            </a:endParaRPr>
          </a:p>
          <a:p>
            <a:pPr algn="ctr"/>
            <a:r>
              <a:rPr lang="en-US" sz="9600" dirty="0" smtClean="0">
                <a:latin typeface="Arial Black"/>
                <a:cs typeface="Arial Black"/>
              </a:rPr>
              <a:t>Secondary</a:t>
            </a:r>
            <a:endParaRPr lang="en-US" sz="9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0948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br>
              <a:rPr lang="en-US" dirty="0" smtClean="0"/>
            </a:br>
            <a:r>
              <a:rPr lang="en-US" dirty="0" smtClean="0"/>
              <a:t>Primary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>It is first person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Descriptions or pictures of an event by someone who actually saw or lived through that event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2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Definitions for Narrative of the Life of </a:t>
            </a:r>
            <a:r>
              <a:rPr lang="en-US" sz="4400" dirty="0" err="1" smtClean="0"/>
              <a:t>Olaudah</a:t>
            </a:r>
            <a:r>
              <a:rPr lang="en-US" sz="4400" dirty="0" smtClean="0"/>
              <a:t> </a:t>
            </a:r>
            <a:r>
              <a:rPr lang="en-US" sz="4400" dirty="0" err="1" smtClean="0"/>
              <a:t>Equiano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209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Allayed </a:t>
            </a:r>
          </a:p>
          <a:p>
            <a:r>
              <a:rPr lang="en-US" dirty="0" smtClean="0"/>
              <a:t>To calm or pacify (an emotion); set to rest</a:t>
            </a:r>
          </a:p>
          <a:p>
            <a:r>
              <a:rPr lang="en-US" dirty="0" smtClean="0"/>
              <a:t>Example Allayed the fears of the worried citizens</a:t>
            </a:r>
          </a:p>
          <a:p>
            <a:r>
              <a:rPr lang="en-US" dirty="0" smtClean="0"/>
              <a:t>To reduce the intensity of; lessen or relieve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Victuals</a:t>
            </a:r>
          </a:p>
          <a:p>
            <a:r>
              <a:rPr lang="en-US" dirty="0" smtClean="0"/>
              <a:t>Food fit for human consumption</a:t>
            </a:r>
          </a:p>
          <a:p>
            <a:r>
              <a:rPr lang="en-US" dirty="0" smtClean="0"/>
              <a:t>Food supplies, provisions</a:t>
            </a:r>
          </a:p>
          <a:p>
            <a:r>
              <a:rPr lang="en-US" dirty="0" smtClean="0"/>
              <a:t>To provide with food</a:t>
            </a:r>
          </a:p>
        </p:txBody>
      </p:sp>
    </p:spTree>
    <p:extLst>
      <p:ext uri="{BB962C8B-B14F-4D97-AF65-F5344CB8AC3E}">
        <p14:creationId xmlns:p14="http://schemas.microsoft.com/office/powerpoint/2010/main" val="151413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5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5950"/>
          </a:xfrm>
        </p:spPr>
        <p:txBody>
          <a:bodyPr/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03526"/>
            <a:ext cx="8042276" cy="547598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Cause is an ACTION </a:t>
            </a:r>
          </a:p>
          <a:p>
            <a:r>
              <a:rPr lang="en-US" sz="2800" dirty="0" smtClean="0"/>
              <a:t>Or Situation that produces an effect</a:t>
            </a:r>
          </a:p>
          <a:p>
            <a:r>
              <a:rPr lang="en-US" sz="2800" dirty="0" smtClean="0"/>
              <a:t>What happens as a result of the CAUSE is an effect</a:t>
            </a:r>
          </a:p>
          <a:p>
            <a:r>
              <a:rPr lang="en-US" sz="2800" dirty="0" smtClean="0"/>
              <a:t>Understanding cause and effect means thinking about WHY and event occurred</a:t>
            </a:r>
          </a:p>
          <a:p>
            <a:r>
              <a:rPr lang="en-US" sz="2800" dirty="0" smtClean="0"/>
              <a:t>It helps you see how one thing can lead to another .</a:t>
            </a:r>
          </a:p>
          <a:p>
            <a:r>
              <a:rPr lang="en-US" sz="2800" dirty="0" smtClean="0"/>
              <a:t>This type of understanding can help you plan to encourage or prevent the same event in the future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8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inferences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you make inferences </a:t>
            </a:r>
            <a:r>
              <a:rPr lang="en-US" sz="3200" dirty="0" smtClean="0">
                <a:solidFill>
                  <a:srgbClr val="0000FF"/>
                </a:solidFill>
              </a:rPr>
              <a:t>you READ BETWEEN THE LINES</a:t>
            </a:r>
            <a:r>
              <a:rPr lang="en-US" sz="3200" dirty="0" smtClean="0"/>
              <a:t> in order to figure out something that is not stated directly.</a:t>
            </a:r>
          </a:p>
          <a:p>
            <a:r>
              <a:rPr lang="en-US" sz="3200" dirty="0" smtClean="0"/>
              <a:t>Conclusion </a:t>
            </a:r>
          </a:p>
          <a:p>
            <a:r>
              <a:rPr lang="en-US" sz="3200" dirty="0" smtClean="0"/>
              <a:t>Is an understanding based on details or facts you read or hear.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941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3487"/>
          </a:xfrm>
        </p:spPr>
        <p:txBody>
          <a:bodyPr/>
          <a:lstStyle/>
          <a:p>
            <a:r>
              <a:rPr lang="en-US" dirty="0" smtClean="0"/>
              <a:t>Follow the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41062"/>
            <a:ext cx="8042276" cy="581693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Inference</a:t>
            </a:r>
          </a:p>
          <a:p>
            <a:r>
              <a:rPr lang="en-US" sz="2800" dirty="0" smtClean="0"/>
              <a:t>Read carefully for key facts and ideas, and list them.</a:t>
            </a:r>
          </a:p>
          <a:p>
            <a:r>
              <a:rPr lang="en-US" sz="2800" dirty="0" smtClean="0"/>
              <a:t>Summarize information</a:t>
            </a:r>
          </a:p>
          <a:p>
            <a:r>
              <a:rPr lang="en-US" sz="2800" dirty="0" smtClean="0"/>
              <a:t>Recall what you already know about the topic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Conclusion</a:t>
            </a:r>
          </a:p>
          <a:p>
            <a:r>
              <a:rPr lang="en-US" sz="2800" dirty="0" smtClean="0"/>
              <a:t>Use your knowledge and insight to develop some inferences and conclusions about the passage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07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Fact or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Use this to determine the validity of sources and find answers. </a:t>
            </a:r>
          </a:p>
          <a:p>
            <a:r>
              <a:rPr lang="en-US" sz="3200" dirty="0" smtClean="0"/>
              <a:t>Check facts using reliable sources to determine whether or not they are accurate.</a:t>
            </a:r>
          </a:p>
          <a:p>
            <a:r>
              <a:rPr lang="en-US" sz="3200" dirty="0" smtClean="0"/>
              <a:t>They answer specific questions such as </a:t>
            </a:r>
          </a:p>
          <a:p>
            <a:r>
              <a:rPr lang="en-US" sz="3200" dirty="0" smtClean="0"/>
              <a:t>What happened?, or Who did it? </a:t>
            </a:r>
          </a:p>
        </p:txBody>
      </p:sp>
    </p:spTree>
    <p:extLst>
      <p:ext uri="{BB962C8B-B14F-4D97-AF65-F5344CB8AC3E}">
        <p14:creationId xmlns:p14="http://schemas.microsoft.com/office/powerpoint/2010/main" val="267172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71023"/>
          </a:xfrm>
        </p:spPr>
        <p:txBody>
          <a:bodyPr/>
          <a:lstStyle/>
          <a:p>
            <a:r>
              <a:rPr lang="en-US" dirty="0" smtClean="0"/>
              <a:t>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78598"/>
            <a:ext cx="8042276" cy="5642559"/>
          </a:xfrm>
        </p:spPr>
        <p:txBody>
          <a:bodyPr>
            <a:noAutofit/>
          </a:bodyPr>
          <a:lstStyle/>
          <a:p>
            <a:r>
              <a:rPr lang="en-US" sz="3200" dirty="0"/>
              <a:t>Opinions are based on values and beliefs</a:t>
            </a:r>
          </a:p>
          <a:p>
            <a:r>
              <a:rPr lang="en-US" sz="3200" dirty="0" smtClean="0"/>
              <a:t>They are NOT true or false</a:t>
            </a:r>
          </a:p>
          <a:p>
            <a:r>
              <a:rPr lang="en-US" sz="3200" dirty="0" smtClean="0"/>
              <a:t>Opinions often begin with phrases such as</a:t>
            </a:r>
          </a:p>
          <a:p>
            <a:r>
              <a:rPr lang="en-US" sz="3200" dirty="0" smtClean="0"/>
              <a:t> I believe…. </a:t>
            </a:r>
          </a:p>
          <a:p>
            <a:r>
              <a:rPr lang="en-US" sz="3200" dirty="0" smtClean="0"/>
              <a:t>Or contain words such as</a:t>
            </a:r>
          </a:p>
          <a:p>
            <a:r>
              <a:rPr lang="en-US" sz="3200" dirty="0" smtClean="0"/>
              <a:t>Should, ought, best, worst, or greatest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566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54387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Predicting future events is difficult</a:t>
            </a:r>
          </a:p>
          <a:p>
            <a:r>
              <a:rPr lang="en-US" sz="2800" dirty="0" smtClean="0"/>
              <a:t>Sometimes you can use knowledge of how certain causes led to certain effects in the past to make  a prediction. </a:t>
            </a:r>
          </a:p>
          <a:p>
            <a:r>
              <a:rPr lang="en-US" sz="2800" dirty="0" smtClean="0"/>
              <a:t>For example:</a:t>
            </a:r>
          </a:p>
          <a:p>
            <a:r>
              <a:rPr lang="en-US" sz="2800" dirty="0" smtClean="0"/>
              <a:t>IF you know that conflicts over borders have often led to war, you might be able to predict the outcome of a current border dispute.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9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Look for similarities among ideas or objects</a:t>
            </a:r>
          </a:p>
          <a:p>
            <a:r>
              <a:rPr lang="en-US" sz="2800" dirty="0" smtClean="0"/>
              <a:t>Examine contrasts-qualities that make each of the ideas or </a:t>
            </a:r>
            <a:r>
              <a:rPr lang="en-US" sz="2800" dirty="0"/>
              <a:t>o</a:t>
            </a:r>
            <a:r>
              <a:rPr lang="en-US" sz="2800" dirty="0" smtClean="0"/>
              <a:t>bjects unique</a:t>
            </a:r>
          </a:p>
          <a:p>
            <a:r>
              <a:rPr lang="en-US" sz="2800" dirty="0" smtClean="0"/>
              <a:t>When you make comparisons it helps you choose among several possible alternatives</a:t>
            </a:r>
          </a:p>
          <a:p>
            <a:r>
              <a:rPr lang="en-US" sz="2800" dirty="0" smtClean="0"/>
              <a:t>To make comparisons and contrasts, you examine the texts, images, or other items and follow the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854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08559"/>
          </a:xfrm>
        </p:spPr>
        <p:txBody>
          <a:bodyPr/>
          <a:lstStyle/>
          <a:p>
            <a:r>
              <a:rPr lang="en-US" dirty="0" smtClean="0"/>
              <a:t>The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82704"/>
            <a:ext cx="8042276" cy="5559275"/>
          </a:xfrm>
        </p:spPr>
        <p:txBody>
          <a:bodyPr>
            <a:noAutofit/>
          </a:bodyPr>
          <a:lstStyle/>
          <a:p>
            <a:r>
              <a:rPr lang="en-US" sz="3200" dirty="0" smtClean="0"/>
              <a:t>Select the times to compare</a:t>
            </a:r>
          </a:p>
          <a:p>
            <a:r>
              <a:rPr lang="en-US" sz="3200" dirty="0" smtClean="0"/>
              <a:t>Determine what you are comparing</a:t>
            </a:r>
          </a:p>
          <a:p>
            <a:r>
              <a:rPr lang="en-US" sz="3200" dirty="0" smtClean="0"/>
              <a:t>Examples:</a:t>
            </a:r>
          </a:p>
          <a:p>
            <a:r>
              <a:rPr lang="en-US" sz="3200" dirty="0" smtClean="0"/>
              <a:t>Compare a topic or point of view.</a:t>
            </a:r>
          </a:p>
          <a:p>
            <a:r>
              <a:rPr lang="en-US" sz="3200" dirty="0" smtClean="0"/>
              <a:t>Look for similarities within these categories</a:t>
            </a:r>
          </a:p>
          <a:p>
            <a:r>
              <a:rPr lang="en-US" sz="3200" dirty="0" smtClean="0"/>
              <a:t>Look for differences that set the items apart from each other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695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br>
              <a:rPr lang="en-US" dirty="0" smtClean="0"/>
            </a:br>
            <a:r>
              <a:rPr lang="en-US" dirty="0" smtClean="0"/>
              <a:t>Secondary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It is </a:t>
            </a:r>
            <a:r>
              <a:rPr lang="en-US" sz="3200" b="1" dirty="0" smtClean="0">
                <a:solidFill>
                  <a:srgbClr val="0000FF"/>
                </a:solidFill>
              </a:rPr>
              <a:t>not</a:t>
            </a:r>
            <a:r>
              <a:rPr lang="en-US" sz="3200" dirty="0" smtClean="0">
                <a:solidFill>
                  <a:schemeClr val="tx1"/>
                </a:solidFill>
              </a:rPr>
              <a:t> first person</a:t>
            </a:r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000000"/>
                </a:solidFill>
              </a:rPr>
              <a:t>Usually comes form people who were </a:t>
            </a:r>
            <a:r>
              <a:rPr lang="en-US" sz="3200" b="1" dirty="0" smtClean="0">
                <a:solidFill>
                  <a:srgbClr val="0000FF"/>
                </a:solidFill>
              </a:rPr>
              <a:t>not</a:t>
            </a:r>
            <a:r>
              <a:rPr lang="en-US" sz="3200" dirty="0" smtClean="0">
                <a:solidFill>
                  <a:srgbClr val="000000"/>
                </a:solidFill>
              </a:rPr>
              <a:t> present at the event.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586552"/>
          </a:xfrm>
        </p:spPr>
        <p:txBody>
          <a:bodyPr/>
          <a:lstStyle/>
          <a:p>
            <a:r>
              <a:rPr lang="en-US" dirty="0"/>
              <a:t>If you see a rocket launch and then write about it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916" y="2174545"/>
            <a:ext cx="4348331" cy="376905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Primary</a:t>
            </a:r>
          </a:p>
          <a:p>
            <a:pPr algn="ctr"/>
            <a:r>
              <a:rPr lang="en-US" sz="5400" dirty="0" smtClean="0"/>
              <a:t>Or </a:t>
            </a:r>
          </a:p>
          <a:p>
            <a:pPr algn="ctr"/>
            <a:r>
              <a:rPr lang="en-US" sz="5400" dirty="0" smtClean="0"/>
              <a:t>Secondary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04" y="2174545"/>
            <a:ext cx="29016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92" y="330112"/>
            <a:ext cx="8042276" cy="4961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9600" dirty="0" smtClean="0">
              <a:latin typeface="Arial Black"/>
              <a:cs typeface="Arial Black"/>
            </a:endParaRPr>
          </a:p>
          <a:p>
            <a:pPr algn="ctr"/>
            <a:r>
              <a:rPr lang="en-US" sz="9600" dirty="0" smtClean="0">
                <a:latin typeface="Arial Black"/>
                <a:cs typeface="Arial Black"/>
              </a:rPr>
              <a:t>Primary</a:t>
            </a:r>
            <a:endParaRPr lang="en-US" sz="9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4086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220921"/>
          </a:xfrm>
        </p:spPr>
        <p:txBody>
          <a:bodyPr/>
          <a:lstStyle/>
          <a:p>
            <a:r>
              <a:rPr lang="en-US" dirty="0"/>
              <a:t>If you </a:t>
            </a:r>
            <a:r>
              <a:rPr lang="en-US" dirty="0" smtClean="0"/>
              <a:t>find a journal or diary written by someone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0" y="2347739"/>
            <a:ext cx="4348331" cy="376905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Primary</a:t>
            </a:r>
          </a:p>
          <a:p>
            <a:pPr algn="ctr"/>
            <a:r>
              <a:rPr lang="en-US" sz="5400" dirty="0" smtClean="0"/>
              <a:t>Or </a:t>
            </a:r>
          </a:p>
          <a:p>
            <a:pPr algn="ctr"/>
            <a:r>
              <a:rPr lang="en-US" sz="5400" dirty="0" smtClean="0"/>
              <a:t>Secondary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9" y="2694128"/>
            <a:ext cx="3560064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8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92" y="330112"/>
            <a:ext cx="8042276" cy="4961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9600" dirty="0" smtClean="0">
              <a:latin typeface="Arial Black"/>
              <a:cs typeface="Arial Black"/>
            </a:endParaRPr>
          </a:p>
          <a:p>
            <a:pPr algn="ctr"/>
            <a:r>
              <a:rPr lang="en-US" sz="9600" dirty="0" smtClean="0">
                <a:latin typeface="Arial Black"/>
                <a:cs typeface="Arial Black"/>
              </a:rPr>
              <a:t>Primary</a:t>
            </a:r>
            <a:endParaRPr lang="en-US" sz="9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62223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2220921"/>
          </a:xfrm>
        </p:spPr>
        <p:txBody>
          <a:bodyPr/>
          <a:lstStyle/>
          <a:p>
            <a:r>
              <a:rPr lang="en-US" dirty="0"/>
              <a:t>If you </a:t>
            </a:r>
            <a:r>
              <a:rPr lang="en-US" dirty="0" smtClean="0"/>
              <a:t>find a photograph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220" y="2347739"/>
            <a:ext cx="4348331" cy="376905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Primary</a:t>
            </a:r>
          </a:p>
          <a:p>
            <a:pPr algn="ctr"/>
            <a:r>
              <a:rPr lang="en-US" sz="5400" dirty="0" smtClean="0"/>
              <a:t>Or </a:t>
            </a:r>
          </a:p>
          <a:p>
            <a:pPr algn="ctr"/>
            <a:r>
              <a:rPr lang="en-US" sz="5400" dirty="0" smtClean="0"/>
              <a:t>Secondary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9" y="2694128"/>
            <a:ext cx="3560064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3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92" y="330112"/>
            <a:ext cx="8042276" cy="4961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9600" dirty="0" smtClean="0">
              <a:latin typeface="Arial Black"/>
              <a:cs typeface="Arial Black"/>
            </a:endParaRPr>
          </a:p>
          <a:p>
            <a:pPr algn="ctr"/>
            <a:r>
              <a:rPr lang="en-US" sz="9600" dirty="0" smtClean="0">
                <a:latin typeface="Arial Black"/>
                <a:cs typeface="Arial Black"/>
              </a:rPr>
              <a:t>Primary</a:t>
            </a:r>
            <a:endParaRPr lang="en-US" sz="9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666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7300</TotalTime>
  <Words>584</Words>
  <Application>Microsoft Macintosh PowerPoint</Application>
  <PresentationFormat>On-screen Show (4:3)</PresentationFormat>
  <Paragraphs>122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Breeze</vt:lpstr>
      <vt:lpstr>Primary vs Secondary Sources</vt:lpstr>
      <vt:lpstr>What is a  Primary Source?</vt:lpstr>
      <vt:lpstr>What is a  Secondary Source?</vt:lpstr>
      <vt:lpstr>If you see a rocket launch and then write about it </vt:lpstr>
      <vt:lpstr>PowerPoint Presentation</vt:lpstr>
      <vt:lpstr>If you find a journal or diary written by someone </vt:lpstr>
      <vt:lpstr>PowerPoint Presentation</vt:lpstr>
      <vt:lpstr>If you find a photograph  </vt:lpstr>
      <vt:lpstr>PowerPoint Presentation</vt:lpstr>
      <vt:lpstr>If you find an  Eyewitness report  </vt:lpstr>
      <vt:lpstr>PowerPoint Presentation</vt:lpstr>
      <vt:lpstr>If you find a  book about history  </vt:lpstr>
      <vt:lpstr>PowerPoint Presentation</vt:lpstr>
      <vt:lpstr>The author of a book collected information from many sources, combined info into something new.</vt:lpstr>
      <vt:lpstr>PowerPoint Presentation</vt:lpstr>
      <vt:lpstr>History books.</vt:lpstr>
      <vt:lpstr>PowerPoint Presentation</vt:lpstr>
      <vt:lpstr>Biographies &amp; Histories.</vt:lpstr>
      <vt:lpstr>PowerPoint Presentation</vt:lpstr>
      <vt:lpstr>Definitions for Narrative of the Life of Olaudah Equiano</vt:lpstr>
      <vt:lpstr>Critical Thinking Skills</vt:lpstr>
      <vt:lpstr>Cause and Effect</vt:lpstr>
      <vt:lpstr>Drawing inferences and Conclusions</vt:lpstr>
      <vt:lpstr>Follow the steps</vt:lpstr>
      <vt:lpstr>Is it Fact or Fiction</vt:lpstr>
      <vt:lpstr>Opinions</vt:lpstr>
      <vt:lpstr>Predicting</vt:lpstr>
      <vt:lpstr>Making Comparisons</vt:lpstr>
      <vt:lpstr>The Steps </vt:lpstr>
    </vt:vector>
  </TitlesOfParts>
  <Company>IHMS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vs Secondary Source</dc:title>
  <dc:creator>David Selin</dc:creator>
  <cp:lastModifiedBy>David Selin</cp:lastModifiedBy>
  <cp:revision>13</cp:revision>
  <dcterms:created xsi:type="dcterms:W3CDTF">2015-10-14T13:33:13Z</dcterms:created>
  <dcterms:modified xsi:type="dcterms:W3CDTF">2015-10-22T13:29:15Z</dcterms:modified>
</cp:coreProperties>
</file>