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71" r:id="rId9"/>
    <p:sldId id="264" r:id="rId10"/>
    <p:sldId id="265" r:id="rId11"/>
    <p:sldId id="266" r:id="rId12"/>
    <p:sldId id="275" r:id="rId13"/>
    <p:sldId id="267" r:id="rId14"/>
    <p:sldId id="272" r:id="rId15"/>
    <p:sldId id="268" r:id="rId16"/>
    <p:sldId id="276" r:id="rId17"/>
    <p:sldId id="269" r:id="rId18"/>
    <p:sldId id="274" r:id="rId19"/>
    <p:sldId id="273" r:id="rId20"/>
    <p:sldId id="270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9933FF"/>
    <a:srgbClr val="CC33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64" autoAdjust="0"/>
  </p:normalViewPr>
  <p:slideViewPr>
    <p:cSldViewPr>
      <p:cViewPr varScale="1">
        <p:scale>
          <a:sx n="84" d="100"/>
          <a:sy n="84" d="100"/>
        </p:scale>
        <p:origin x="-9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E727743-7CC3-044E-B686-001D6338B2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2208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2B43F08-1323-6A41-8F5B-A36E140FD60D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E992B46-07F0-7346-94A0-EE2454FE132C}" type="slidenum">
              <a:rPr lang="en-US" sz="1200"/>
              <a:pPr eaLnBrk="1" hangingPunct="1"/>
              <a:t>10</a:t>
            </a:fld>
            <a:endParaRPr lang="en-US" sz="1200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1E2DA59B-19F4-2641-81C3-ED568BE80907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14CB4B0-FC33-3D4B-9DA7-D2B486D30816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7E4DD9F5-F89B-B84F-93F8-FD36A32405B6}" type="slidenum">
              <a:rPr lang="en-US" sz="1200"/>
              <a:pPr eaLnBrk="1" hangingPunct="1"/>
              <a:t>13</a:t>
            </a:fld>
            <a:endParaRPr lang="en-US" sz="1200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13E97B41-AC70-F741-A130-E892032730F0}" type="slidenum">
              <a:rPr lang="en-US" sz="1200"/>
              <a:pPr eaLnBrk="1" hangingPunct="1"/>
              <a:t>14</a:t>
            </a:fld>
            <a:endParaRPr lang="en-US" sz="1200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8ABA51D5-BCA3-D740-97EF-7D47005E83FF}" type="slidenum">
              <a:rPr lang="en-US" sz="1200"/>
              <a:pPr eaLnBrk="1" hangingPunct="1"/>
              <a:t>15</a:t>
            </a:fld>
            <a:endParaRPr lang="en-US" sz="1200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9CA9FD3-BFFF-E54C-BB0E-C1306E677D4D}" type="slidenum">
              <a:rPr lang="en-US" sz="1200"/>
              <a:pPr eaLnBrk="1" hangingPunct="1"/>
              <a:t>16</a:t>
            </a:fld>
            <a:endParaRPr lang="en-US" sz="1200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B883174-A66D-0349-B873-809F00214C7C}" type="slidenum">
              <a:rPr lang="en-US" sz="1200"/>
              <a:pPr eaLnBrk="1" hangingPunct="1"/>
              <a:t>17</a:t>
            </a:fld>
            <a:endParaRPr lang="en-US" sz="1200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0676F59-DC3C-B045-83EE-4E8779BE8985}" type="slidenum">
              <a:rPr lang="en-US" sz="1200"/>
              <a:pPr eaLnBrk="1" hangingPunct="1"/>
              <a:t>18</a:t>
            </a:fld>
            <a:endParaRPr lang="en-US" sz="1200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7C2DD8D8-961E-9E46-9B86-358BC2E0A549}" type="slidenum">
              <a:rPr lang="en-US" sz="1200"/>
              <a:pPr eaLnBrk="1" hangingPunct="1"/>
              <a:t>19</a:t>
            </a:fld>
            <a:endParaRPr lang="en-US" sz="1200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01B43ECD-6EEB-9145-BBBC-E81EA520FB40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C612B6A-5635-424B-A309-EB5C48C80C6C}" type="slidenum">
              <a:rPr lang="en-US" sz="1200"/>
              <a:pPr eaLnBrk="1" hangingPunct="1"/>
              <a:t>20</a:t>
            </a:fld>
            <a:endParaRPr lang="en-US" sz="1200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08F4E957-85E9-9346-9F82-5D18397C2AD1}" type="slidenum">
              <a:rPr lang="en-US" sz="1200"/>
              <a:pPr eaLnBrk="1" hangingPunct="1"/>
              <a:t>3</a:t>
            </a:fld>
            <a:endParaRPr lang="en-US" sz="1200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9F67B07-2D17-0943-AB70-C311C02153DC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7F33B2C-2D78-F944-9E71-4B2C3F0F0580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E40719E-BE07-A745-A071-2896A3C98231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8F625589-4A3C-D947-A498-909ED19EC3DC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4B0F490-AF05-CF47-BD1C-895E432B3705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F11CF84-B5B2-BB47-B966-DBFAB26E8254}" type="slidenum">
              <a:rPr lang="en-US" sz="1200"/>
              <a:pPr eaLnBrk="1" hangingPunct="1"/>
              <a:t>9</a:t>
            </a:fld>
            <a:endParaRPr lang="en-US" sz="1200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53DE4A-6911-6D44-A011-BF27FEF1FA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226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3002D9-0444-C04C-85A5-ADB9BE947D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229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03E63B-A142-214F-9E41-B931713C65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4637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41E90-EAA1-3C44-A062-BDB3C63F00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9945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EFB3DD-E98C-AB4D-96F1-F3938FD984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381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1CD20D-BC0D-FA49-A2E0-305F47F7EF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54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5A3514-F204-C84B-8AD6-3743CF8347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19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65CA87-7572-E949-BA4B-62EDC58FE8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335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27FE6A-2834-8244-9685-412BC7F875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321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F2FC70-2741-434E-A814-A49399C7F8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928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18041D-4DF7-2A44-85E2-B4DD038047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67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03329E-2C26-C84C-B088-AA66AE66BA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529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2A538A-E3C3-EC4B-BFB7-60AC94E030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251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C62111B-2758-194F-AC3E-7C813FC9F06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4" Type="http://schemas.openxmlformats.org/officeDocument/2006/relationships/image" Target="../media/image14.wmf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4" Type="http://schemas.openxmlformats.org/officeDocument/2006/relationships/image" Target="../media/image14.wmf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6.wmf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6.wmf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4" Type="http://schemas.openxmlformats.org/officeDocument/2006/relationships/image" Target="../media/image16.wmf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wmf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wmf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7.wmf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wmf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4" Type="http://schemas.openxmlformats.org/officeDocument/2006/relationships/image" Target="../media/image11.wmf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4" Type="http://schemas.openxmlformats.org/officeDocument/2006/relationships/image" Target="../media/image11.wmf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609600" y="152400"/>
            <a:ext cx="3124200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Welcome to:</a:t>
            </a:r>
          </a:p>
        </p:txBody>
      </p:sp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2133600" y="914400"/>
            <a:ext cx="4953000" cy="28178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  <a:ea typeface="Impact"/>
                <a:cs typeface="Impact"/>
              </a:rPr>
              <a:t>Mr. Selin's</a:t>
            </a: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4572000" y="3810000"/>
            <a:ext cx="4191000" cy="2424113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6" lon="19439995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2700000" scaled="1"/>
                </a:gradFill>
                <a:latin typeface="Impact"/>
                <a:ea typeface="Impact"/>
                <a:cs typeface="Impact"/>
              </a:rPr>
              <a:t>Classroom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85" decel="100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385" decel="100000"/>
                                        <p:tgtEl>
                                          <p:spTgt spid="205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385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385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2051" grpId="0" animBg="1"/>
      <p:bldP spid="205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Expectations (rules/consequences)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Obey all school rules</a:t>
            </a:r>
          </a:p>
          <a:p>
            <a:pPr eaLnBrk="1" hangingPunct="1"/>
            <a:r>
              <a:rPr lang="en-US">
                <a:latin typeface="Times New Roman" charset="0"/>
              </a:rPr>
              <a:t>Obey all classroom rules</a:t>
            </a:r>
          </a:p>
          <a:p>
            <a:pPr eaLnBrk="1" hangingPunct="1"/>
            <a:r>
              <a:rPr lang="en-US">
                <a:latin typeface="Times New Roman" charset="0"/>
              </a:rPr>
              <a:t>Show proper respect to all persons &amp; property.</a:t>
            </a:r>
          </a:p>
          <a:p>
            <a:pPr eaLnBrk="1" hangingPunct="1"/>
            <a:r>
              <a:rPr lang="en-US">
                <a:latin typeface="Times New Roman" charset="0"/>
              </a:rPr>
              <a:t>1 = verbal warning</a:t>
            </a:r>
          </a:p>
          <a:p>
            <a:pPr eaLnBrk="1" hangingPunct="1"/>
            <a:r>
              <a:rPr lang="en-US">
                <a:latin typeface="Times New Roman" charset="0"/>
              </a:rPr>
              <a:t>2 = parent/guardian</a:t>
            </a:r>
          </a:p>
          <a:p>
            <a:pPr eaLnBrk="1" hangingPunct="1"/>
            <a:r>
              <a:rPr lang="en-US">
                <a:latin typeface="Times New Roman" charset="0"/>
              </a:rPr>
              <a:t>3 = administration</a:t>
            </a:r>
          </a:p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z="2800">
              <a:latin typeface="Times New Roman" charset="0"/>
            </a:endParaRPr>
          </a:p>
          <a:p>
            <a:pPr eaLnBrk="1" hangingPunct="1">
              <a:buFontTx/>
              <a:buNone/>
            </a:pPr>
            <a:endParaRPr lang="en-US" sz="2800">
              <a:latin typeface="Times New Roman" charset="0"/>
            </a:endParaRPr>
          </a:p>
          <a:p>
            <a:pPr eaLnBrk="1" hangingPunct="1">
              <a:buFontTx/>
              <a:buNone/>
            </a:pPr>
            <a:endParaRPr lang="en-US" sz="2800">
              <a:latin typeface="Times New Roman" charset="0"/>
            </a:endParaRPr>
          </a:p>
          <a:p>
            <a:pPr eaLnBrk="1" hangingPunct="1">
              <a:buFontTx/>
              <a:buNone/>
            </a:pPr>
            <a:endParaRPr lang="en-US" sz="2800">
              <a:latin typeface="Times New Roman" charset="0"/>
            </a:endParaRPr>
          </a:p>
        </p:txBody>
      </p:sp>
      <p:sp>
        <p:nvSpPr>
          <p:cNvPr id="12293" name="WordArt 5" descr="Narrow vertical"/>
          <p:cNvSpPr>
            <a:spLocks noChangeArrowheads="1" noChangeShapeType="1" noTextEdit="1"/>
          </p:cNvSpPr>
          <p:nvPr/>
        </p:nvSpPr>
        <p:spPr bwMode="auto">
          <a:xfrm>
            <a:off x="609600" y="-228600"/>
            <a:ext cx="7239000" cy="22098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blurRad="63500" dist="46662" dir="2115817" algn="ctr" rotWithShape="0">
                    <a:srgbClr val="000000">
                      <a:alpha val="74998"/>
                    </a:srgbClr>
                  </a:outerShdw>
                </a:effectLst>
                <a:latin typeface="Arial Black"/>
                <a:ea typeface="Arial Black"/>
                <a:cs typeface="Arial Black"/>
              </a:rPr>
              <a:t>Hall Passes</a:t>
            </a:r>
          </a:p>
        </p:txBody>
      </p:sp>
      <p:pic>
        <p:nvPicPr>
          <p:cNvPr id="12296" name="Picture 8" descr="BD06639_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133600"/>
            <a:ext cx="3810000" cy="3810000"/>
          </a:xfrm>
        </p:spPr>
      </p:pic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5029200" y="2514600"/>
            <a:ext cx="342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Receive 3 for the trimester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029200" y="3200400"/>
            <a:ext cx="38623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Can collect 45 extra credit pts</a:t>
            </a:r>
          </a:p>
          <a:p>
            <a:pPr eaLnBrk="1" hangingPunct="1"/>
            <a:r>
              <a:rPr lang="en-US"/>
              <a:t>10 pts. Each hall pass</a:t>
            </a:r>
          </a:p>
          <a:p>
            <a:pPr eaLnBrk="1" hangingPunct="1"/>
            <a:r>
              <a:rPr lang="en-US"/>
              <a:t>5 pts each late pass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5029200" y="4602163"/>
            <a:ext cx="30099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Cannot be used during </a:t>
            </a:r>
          </a:p>
          <a:p>
            <a:pPr eaLnBrk="1" hangingPunct="1"/>
            <a:r>
              <a:rPr lang="en-US"/>
              <a:t>Films or lectures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5053013" y="5568950"/>
            <a:ext cx="1868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Use sparingly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nimBg="1"/>
      <p:bldP spid="12297" grpId="0"/>
      <p:bldP spid="12298" grpId="0"/>
      <p:bldP spid="12299" grpId="0"/>
      <p:bldP spid="1230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13275" y="1916113"/>
            <a:ext cx="4021138" cy="4941887"/>
          </a:xfrm>
        </p:spPr>
        <p:txBody>
          <a:bodyPr/>
          <a:lstStyle/>
          <a:p>
            <a:pPr eaLnBrk="1" hangingPunct="1"/>
            <a:r>
              <a:rPr lang="en-US" sz="2800">
                <a:latin typeface="Times New Roman" charset="0"/>
              </a:rPr>
              <a:t>If late pick up slip, fill out</a:t>
            </a:r>
          </a:p>
          <a:p>
            <a:pPr eaLnBrk="1" hangingPunct="1"/>
            <a:r>
              <a:rPr lang="en-US" sz="2800">
                <a:latin typeface="Times New Roman" charset="0"/>
              </a:rPr>
              <a:t>At back of class </a:t>
            </a:r>
          </a:p>
          <a:p>
            <a:pPr eaLnBrk="1" hangingPunct="1"/>
            <a:r>
              <a:rPr lang="en-US" sz="2800">
                <a:latin typeface="Times New Roman" charset="0"/>
              </a:rPr>
              <a:t>Fill out reason why</a:t>
            </a:r>
          </a:p>
          <a:p>
            <a:pPr eaLnBrk="1" hangingPunct="1"/>
            <a:r>
              <a:rPr lang="en-US" sz="2800">
                <a:latin typeface="Times New Roman" charset="0"/>
              </a:rPr>
              <a:t>How to fix </a:t>
            </a:r>
          </a:p>
          <a:p>
            <a:pPr eaLnBrk="1" hangingPunct="1"/>
            <a:r>
              <a:rPr lang="en-US" sz="2800">
                <a:latin typeface="Times New Roman" charset="0"/>
              </a:rPr>
              <a:t>Parent/guardian sign</a:t>
            </a:r>
          </a:p>
          <a:p>
            <a:pPr eaLnBrk="1" hangingPunct="1"/>
            <a:r>
              <a:rPr lang="en-US" sz="2800">
                <a:latin typeface="Times New Roman" charset="0"/>
              </a:rPr>
              <a:t>Student sign</a:t>
            </a:r>
          </a:p>
          <a:p>
            <a:pPr eaLnBrk="1" hangingPunct="1"/>
            <a:r>
              <a:rPr lang="en-US" sz="2800">
                <a:latin typeface="Times New Roman" charset="0"/>
              </a:rPr>
              <a:t>Return to Mr. Selin</a:t>
            </a:r>
          </a:p>
          <a:p>
            <a:pPr eaLnBrk="1" hangingPunct="1"/>
            <a:r>
              <a:rPr lang="en-US" sz="2800">
                <a:latin typeface="Times New Roman" charset="0"/>
              </a:rPr>
              <a:t>5 points back</a:t>
            </a:r>
          </a:p>
          <a:p>
            <a:pPr eaLnBrk="1" hangingPunct="1"/>
            <a:endParaRPr lang="en-US" sz="2800">
              <a:latin typeface="Times New Roman" charset="0"/>
            </a:endParaRPr>
          </a:p>
          <a:p>
            <a:pPr eaLnBrk="1" hangingPunct="1">
              <a:buFontTx/>
              <a:buNone/>
            </a:pPr>
            <a:endParaRPr lang="en-US" sz="2800">
              <a:latin typeface="Times New Roman" charset="0"/>
            </a:endParaRPr>
          </a:p>
          <a:p>
            <a:pPr eaLnBrk="1" hangingPunct="1">
              <a:buFontTx/>
              <a:buNone/>
            </a:pPr>
            <a:endParaRPr lang="en-US" sz="2800">
              <a:latin typeface="Times New Roman" charset="0"/>
            </a:endParaRPr>
          </a:p>
          <a:p>
            <a:pPr eaLnBrk="1" hangingPunct="1">
              <a:buFontTx/>
              <a:buNone/>
            </a:pPr>
            <a:endParaRPr lang="en-US" sz="2800">
              <a:latin typeface="Times New Roman" charset="0"/>
            </a:endParaRPr>
          </a:p>
        </p:txBody>
      </p:sp>
      <p:sp>
        <p:nvSpPr>
          <p:cNvPr id="12293" name="WordArt 5" descr="Narrow vertical"/>
          <p:cNvSpPr>
            <a:spLocks noChangeArrowheads="1" noChangeShapeType="1" noTextEdit="1"/>
          </p:cNvSpPr>
          <p:nvPr/>
        </p:nvSpPr>
        <p:spPr bwMode="auto">
          <a:xfrm>
            <a:off x="685800" y="0"/>
            <a:ext cx="7162800" cy="19050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blurRad="63500" dist="46662" dir="2115817" algn="ctr" rotWithShape="0">
                    <a:srgbClr val="000000">
                      <a:alpha val="74998"/>
                    </a:srgbClr>
                  </a:outerShdw>
                </a:effectLst>
                <a:latin typeface="Arial Black"/>
                <a:ea typeface="Arial Black"/>
                <a:cs typeface="Arial Black"/>
              </a:rPr>
              <a:t>Tardies</a:t>
            </a:r>
          </a:p>
        </p:txBody>
      </p:sp>
      <p:pic>
        <p:nvPicPr>
          <p:cNvPr id="12296" name="Picture 8" descr="BD06639_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133600"/>
            <a:ext cx="3810000" cy="3810000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/>
      <p:bldP spid="1229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Times New Roman" charset="0"/>
              </a:rPr>
              <a:t>Everyone can get an A</a:t>
            </a:r>
          </a:p>
          <a:p>
            <a:pPr eaLnBrk="1" hangingPunct="1"/>
            <a:r>
              <a:rPr lang="en-US" sz="2800">
                <a:latin typeface="Times New Roman" charset="0"/>
              </a:rPr>
              <a:t>Requires effort</a:t>
            </a:r>
          </a:p>
          <a:p>
            <a:pPr eaLnBrk="1" hangingPunct="1"/>
            <a:r>
              <a:rPr lang="en-US" sz="2800">
                <a:latin typeface="Times New Roman" charset="0"/>
              </a:rPr>
              <a:t>It is a combination of the following:</a:t>
            </a:r>
          </a:p>
          <a:p>
            <a:pPr eaLnBrk="1" hangingPunct="1"/>
            <a:r>
              <a:rPr lang="en-US" sz="2800">
                <a:latin typeface="Times New Roman" charset="0"/>
              </a:rPr>
              <a:t>Part/Citizen</a:t>
            </a:r>
          </a:p>
          <a:p>
            <a:pPr eaLnBrk="1" hangingPunct="1"/>
            <a:r>
              <a:rPr lang="en-US" sz="2800">
                <a:latin typeface="Times New Roman" charset="0"/>
              </a:rPr>
              <a:t>Test/Quizzes</a:t>
            </a:r>
          </a:p>
          <a:p>
            <a:pPr eaLnBrk="1" hangingPunct="1"/>
            <a:r>
              <a:rPr lang="en-US" sz="2800">
                <a:latin typeface="Times New Roman" charset="0"/>
              </a:rPr>
              <a:t>Assignments</a:t>
            </a:r>
          </a:p>
          <a:p>
            <a:pPr eaLnBrk="1" hangingPunct="1"/>
            <a:r>
              <a:rPr lang="en-US" sz="2800">
                <a:latin typeface="Times New Roman" charset="0"/>
              </a:rPr>
              <a:t>Extra Credit </a:t>
            </a:r>
          </a:p>
        </p:txBody>
      </p:sp>
      <p:pic>
        <p:nvPicPr>
          <p:cNvPr id="13317" name="Picture 5" descr="SY00451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19650" y="1981200"/>
            <a:ext cx="3465513" cy="4114800"/>
          </a:xfrm>
        </p:spPr>
      </p:pic>
      <p:sp>
        <p:nvSpPr>
          <p:cNvPr id="13318" name="WordArt 6"/>
          <p:cNvSpPr>
            <a:spLocks noChangeArrowheads="1" noChangeShapeType="1" noTextEdit="1"/>
          </p:cNvSpPr>
          <p:nvPr/>
        </p:nvSpPr>
        <p:spPr bwMode="auto">
          <a:xfrm>
            <a:off x="1524000" y="685800"/>
            <a:ext cx="6248400" cy="952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blurRad="63500" dist="38099" dir="2700000" algn="ctr" rotWithShape="0">
                    <a:srgbClr val="C0C0C0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Your Grade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21024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921024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921024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921024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921024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921024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921024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921024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921024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  <p:bldP spid="133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9" name="Picture 3" descr="SY00451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1981200"/>
            <a:ext cx="3465513" cy="4114800"/>
          </a:xfrm>
        </p:spPr>
      </p:pic>
      <p:sp>
        <p:nvSpPr>
          <p:cNvPr id="34821" name="WordArt 5"/>
          <p:cNvSpPr>
            <a:spLocks noChangeArrowheads="1" noChangeShapeType="1" noTextEdit="1"/>
          </p:cNvSpPr>
          <p:nvPr/>
        </p:nvSpPr>
        <p:spPr bwMode="auto">
          <a:xfrm>
            <a:off x="533400" y="304800"/>
            <a:ext cx="68580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Your Grade</a:t>
            </a:r>
          </a:p>
        </p:txBody>
      </p:sp>
      <p:sp>
        <p:nvSpPr>
          <p:cNvPr id="34822" name="WordArt 6"/>
          <p:cNvSpPr>
            <a:spLocks noChangeArrowheads="1" noChangeShapeType="1" noTextEdit="1"/>
          </p:cNvSpPr>
          <p:nvPr/>
        </p:nvSpPr>
        <p:spPr bwMode="auto">
          <a:xfrm>
            <a:off x="3886200" y="2133600"/>
            <a:ext cx="45720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depends</a:t>
            </a:r>
          </a:p>
        </p:txBody>
      </p:sp>
      <p:sp>
        <p:nvSpPr>
          <p:cNvPr id="34823" name="WordArt 7"/>
          <p:cNvSpPr>
            <a:spLocks noChangeArrowheads="1" noChangeShapeType="1" noTextEdit="1"/>
          </p:cNvSpPr>
          <p:nvPr/>
        </p:nvSpPr>
        <p:spPr bwMode="auto">
          <a:xfrm>
            <a:off x="4038600" y="3733800"/>
            <a:ext cx="1247775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On</a:t>
            </a:r>
          </a:p>
        </p:txBody>
      </p:sp>
      <p:sp>
        <p:nvSpPr>
          <p:cNvPr id="34824" name="WordArt 8"/>
          <p:cNvSpPr>
            <a:spLocks noChangeArrowheads="1" noChangeShapeType="1" noTextEdit="1"/>
          </p:cNvSpPr>
          <p:nvPr/>
        </p:nvSpPr>
        <p:spPr bwMode="auto">
          <a:xfrm>
            <a:off x="5715000" y="3886200"/>
            <a:ext cx="2895600" cy="25511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  <a:ea typeface="Impact"/>
                <a:cs typeface="Impact"/>
              </a:rPr>
              <a:t>YOU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1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10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nimBg="1"/>
      <p:bldP spid="34822" grpId="0" animBg="1"/>
      <p:bldP spid="34823" grpId="0" animBg="1"/>
      <p:bldP spid="3482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Here are some helpful hints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Gum, food, or drink do not bring them</a:t>
            </a:r>
          </a:p>
          <a:p>
            <a:pPr eaLnBrk="1" hangingPunct="1"/>
            <a:r>
              <a:rPr lang="en-US">
                <a:latin typeface="Times New Roman" charset="0"/>
              </a:rPr>
              <a:t>Water Bottle</a:t>
            </a:r>
          </a:p>
          <a:p>
            <a:pPr eaLnBrk="1" hangingPunct="1"/>
            <a:r>
              <a:rPr lang="en-US">
                <a:latin typeface="Times New Roman" charset="0"/>
              </a:rPr>
              <a:t>Remember to bring a </a:t>
            </a:r>
            <a:r>
              <a:rPr lang="en-US" u="sng">
                <a:latin typeface="Times New Roman" charset="0"/>
              </a:rPr>
              <a:t>pencil</a:t>
            </a:r>
            <a:r>
              <a:rPr lang="en-US">
                <a:latin typeface="Times New Roman" charset="0"/>
              </a:rPr>
              <a:t> to class especially during test time.</a:t>
            </a:r>
          </a:p>
          <a:p>
            <a:pPr eaLnBrk="1" hangingPunct="1"/>
            <a:r>
              <a:rPr lang="en-US">
                <a:latin typeface="Times New Roman" charset="0"/>
              </a:rPr>
              <a:t>No writing on my boards without permission- </a:t>
            </a:r>
          </a:p>
          <a:p>
            <a:pPr eaLnBrk="1" hangingPunct="1"/>
            <a:r>
              <a:rPr lang="en-US">
                <a:latin typeface="Times New Roman" charset="0"/>
              </a:rPr>
              <a:t>Please don</a:t>
            </a:r>
            <a:r>
              <a:rPr lang="ja-JP" altLang="en-US">
                <a:latin typeface="Times New Roman" charset="0"/>
              </a:rPr>
              <a:t>’</a:t>
            </a:r>
            <a:r>
              <a:rPr lang="en-US">
                <a:latin typeface="Times New Roman" charset="0"/>
              </a:rPr>
              <a:t>t pass NOTES IN CLASS</a:t>
            </a:r>
          </a:p>
          <a:p>
            <a:pPr eaLnBrk="1" hangingPunct="1">
              <a:buFontTx/>
              <a:buNone/>
            </a:pPr>
            <a:endParaRPr lang="en-US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Executive Functioning Skills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5181600"/>
          </a:xfrm>
        </p:spPr>
        <p:txBody>
          <a:bodyPr/>
          <a:lstStyle/>
          <a:p>
            <a:pPr eaLnBrk="1" hangingPunct="1"/>
            <a:r>
              <a:rPr lang="en-US" sz="2800">
                <a:latin typeface="Times New Roman" charset="0"/>
              </a:rPr>
              <a:t>Goal Setting</a:t>
            </a:r>
          </a:p>
          <a:p>
            <a:pPr eaLnBrk="1" hangingPunct="1"/>
            <a:r>
              <a:rPr lang="en-US" sz="2800">
                <a:latin typeface="Times New Roman" charset="0"/>
              </a:rPr>
              <a:t>Planning, strategizing, &amp; sequencing</a:t>
            </a:r>
          </a:p>
          <a:p>
            <a:pPr eaLnBrk="1" hangingPunct="1"/>
            <a:r>
              <a:rPr lang="en-US" sz="2800">
                <a:latin typeface="Times New Roman" charset="0"/>
              </a:rPr>
              <a:t>Organization of materials</a:t>
            </a:r>
          </a:p>
          <a:p>
            <a:pPr eaLnBrk="1" hangingPunct="1"/>
            <a:r>
              <a:rPr lang="en-US" sz="2800">
                <a:latin typeface="Times New Roman" charset="0"/>
              </a:rPr>
              <a:t>Time management</a:t>
            </a:r>
          </a:p>
          <a:p>
            <a:pPr eaLnBrk="1" hangingPunct="1"/>
            <a:r>
              <a:rPr lang="en-US" sz="2800">
                <a:latin typeface="Times New Roman" charset="0"/>
              </a:rPr>
              <a:t>Task initiation</a:t>
            </a:r>
          </a:p>
          <a:p>
            <a:pPr eaLnBrk="1" hangingPunct="1"/>
            <a:r>
              <a:rPr lang="en-US" sz="2800">
                <a:latin typeface="Times New Roman" charset="0"/>
              </a:rPr>
              <a:t>Goal directed attention</a:t>
            </a:r>
          </a:p>
          <a:p>
            <a:pPr eaLnBrk="1" hangingPunct="1"/>
            <a:r>
              <a:rPr lang="en-US" sz="2800">
                <a:latin typeface="Times New Roman" charset="0"/>
              </a:rPr>
              <a:t>Task persistence</a:t>
            </a:r>
          </a:p>
          <a:p>
            <a:pPr eaLnBrk="1" hangingPunct="1"/>
            <a:r>
              <a:rPr lang="en-US" sz="2800">
                <a:latin typeface="Times New Roman" charset="0"/>
              </a:rPr>
              <a:t>Working memory</a:t>
            </a:r>
          </a:p>
          <a:p>
            <a:pPr eaLnBrk="1" hangingPunct="1"/>
            <a:r>
              <a:rPr lang="en-US" sz="2800">
                <a:latin typeface="Times New Roman" charset="0"/>
              </a:rPr>
              <a:t>Set  shifting (making transitions)</a:t>
            </a:r>
          </a:p>
          <a:p>
            <a:pPr eaLnBrk="1" hangingPunct="1"/>
            <a:r>
              <a:rPr lang="en-US" sz="2800">
                <a:latin typeface="Times New Roman" charset="0"/>
              </a:rPr>
              <a:t>Impulse Contro</a:t>
            </a:r>
            <a:r>
              <a:rPr lang="en-US">
                <a:latin typeface="Times New Roman" charset="0"/>
              </a:rPr>
              <a:t>l</a:t>
            </a:r>
          </a:p>
          <a:p>
            <a:pPr eaLnBrk="1" hangingPunct="1">
              <a:buFontTx/>
              <a:buNone/>
            </a:pPr>
            <a:endParaRPr lang="en-US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More Helpful hints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You are responsible for </a:t>
            </a:r>
            <a:r>
              <a:rPr lang="en-US" b="1">
                <a:latin typeface="Times New Roman" charset="0"/>
              </a:rPr>
              <a:t>YOUR</a:t>
            </a:r>
            <a:r>
              <a:rPr lang="en-US">
                <a:latin typeface="Times New Roman" charset="0"/>
              </a:rPr>
              <a:t> grade not ME. So check it regularly. </a:t>
            </a:r>
          </a:p>
          <a:p>
            <a:pPr eaLnBrk="1" hangingPunct="1"/>
            <a:r>
              <a:rPr lang="en-US">
                <a:latin typeface="Times New Roman" charset="0"/>
              </a:rPr>
              <a:t>I can help with your work before or after school</a:t>
            </a:r>
          </a:p>
          <a:p>
            <a:pPr eaLnBrk="1" hangingPunct="1"/>
            <a:r>
              <a:rPr lang="en-US">
                <a:latin typeface="Times New Roman" charset="0"/>
              </a:rPr>
              <a:t>Current events</a:t>
            </a:r>
          </a:p>
          <a:p>
            <a:pPr eaLnBrk="1" hangingPunct="1"/>
            <a:r>
              <a:rPr lang="en-US">
                <a:latin typeface="Times New Roman" charset="0"/>
              </a:rPr>
              <a:t>Whole article</a:t>
            </a:r>
          </a:p>
          <a:p>
            <a:pPr eaLnBrk="1" hangingPunct="1"/>
            <a:r>
              <a:rPr lang="en-US">
                <a:latin typeface="Times New Roman" charset="0"/>
              </a:rPr>
              <a:t>Remember to keep your work until you receive your grade at end of Trimester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7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7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2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More Helpful hints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Tardies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You are tardy if you are NOT in your seat when bell rings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Get items out ready to work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Do daily starter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Write daily assignment on your calendar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Keep it up to date-do not get behind on it. 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Collect at end of month</a:t>
            </a:r>
          </a:p>
          <a:p>
            <a:pPr eaLnBrk="1" hangingPunct="1">
              <a:lnSpc>
                <a:spcPct val="90000"/>
              </a:lnSpc>
            </a:pPr>
            <a:endParaRPr lang="en-US" sz="28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More Helpful hints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Rules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Writing on Desks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Do not change words on boards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Grades-skyward check frequently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Bulletin boards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Keep feet, hands, words to self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No running around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Give enough time to do work in class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Every person deserves education</a:t>
            </a:r>
          </a:p>
          <a:p>
            <a:pPr eaLnBrk="1" hangingPunct="1">
              <a:lnSpc>
                <a:spcPct val="90000"/>
              </a:lnSpc>
            </a:pPr>
            <a:endParaRPr lang="en-US" sz="28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Books in the Classroom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accent2"/>
                </a:solidFill>
                <a:ea typeface="+mn-ea"/>
              </a:rPr>
              <a:t>Text</a:t>
            </a:r>
          </a:p>
          <a:p>
            <a:pPr marL="0" indent="0" eaLnBrk="1" hangingPunct="1">
              <a:buFontTx/>
              <a:buNone/>
              <a:defRPr/>
            </a:pPr>
            <a:endParaRPr lang="en-US" sz="2800" dirty="0" smtClean="0">
              <a:solidFill>
                <a:schemeClr val="accent2"/>
              </a:solidFill>
              <a:ea typeface="+mn-ea"/>
            </a:endParaRPr>
          </a:p>
          <a:p>
            <a:pPr eaLnBrk="1" hangingPunct="1">
              <a:defRPr/>
            </a:pPr>
            <a:r>
              <a:rPr lang="en-US" sz="2800" dirty="0" smtClean="0">
                <a:solidFill>
                  <a:srgbClr val="CC0000"/>
                </a:solidFill>
                <a:ea typeface="+mn-ea"/>
              </a:rPr>
              <a:t>Classroom set-assigned a book</a:t>
            </a:r>
            <a:endParaRPr lang="en-US" sz="2800" dirty="0" smtClean="0">
              <a:solidFill>
                <a:srgbClr val="CC3399"/>
              </a:solidFill>
              <a:ea typeface="+mn-ea"/>
            </a:endParaRPr>
          </a:p>
          <a:p>
            <a:pPr eaLnBrk="1" hangingPunct="1">
              <a:defRPr/>
            </a:pPr>
            <a:endParaRPr lang="en-US" sz="2800" dirty="0">
              <a:solidFill>
                <a:srgbClr val="CC3399"/>
              </a:solidFill>
              <a:ea typeface="+mn-ea"/>
            </a:endParaRPr>
          </a:p>
          <a:p>
            <a:pPr eaLnBrk="1" hangingPunct="1">
              <a:defRPr/>
            </a:pPr>
            <a:r>
              <a:rPr lang="en-US" sz="2800" dirty="0" smtClean="0">
                <a:solidFill>
                  <a:srgbClr val="9933FF"/>
                </a:solidFill>
                <a:ea typeface="+mn-ea"/>
              </a:rPr>
              <a:t>You will be responsible for any damage found in the book.</a:t>
            </a:r>
          </a:p>
          <a:p>
            <a:pPr eaLnBrk="1" hangingPunct="1">
              <a:defRPr/>
            </a:pPr>
            <a:endParaRPr lang="en-US" sz="2800" dirty="0" smtClean="0">
              <a:solidFill>
                <a:srgbClr val="FF6600"/>
              </a:solidFill>
              <a:ea typeface="+mn-ea"/>
            </a:endParaRPr>
          </a:p>
          <a:p>
            <a:pPr eaLnBrk="1" hangingPunct="1">
              <a:defRPr/>
            </a:pPr>
            <a:r>
              <a:rPr lang="en-US" sz="2800" dirty="0" smtClean="0">
                <a:solidFill>
                  <a:srgbClr val="FF6600"/>
                </a:solidFill>
                <a:ea typeface="+mn-ea"/>
              </a:rPr>
              <a:t>Books will be put back properly at end of class.</a:t>
            </a:r>
          </a:p>
          <a:p>
            <a:pPr eaLnBrk="1" hangingPunct="1">
              <a:buFontTx/>
              <a:buNone/>
              <a:defRPr/>
            </a:pPr>
            <a:endParaRPr lang="en-US" sz="2800" dirty="0" smtClean="0">
              <a:ea typeface="+mn-ea"/>
            </a:endParaRPr>
          </a:p>
          <a:p>
            <a:pPr eaLnBrk="1" hangingPunct="1">
              <a:defRPr/>
            </a:pPr>
            <a:endParaRPr lang="en-US" sz="2800" dirty="0" smtClean="0">
              <a:ea typeface="+mn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4267200" cy="4114800"/>
          </a:xfrm>
        </p:spPr>
        <p:txBody>
          <a:bodyPr/>
          <a:lstStyle/>
          <a:p>
            <a:pPr eaLnBrk="1" hangingPunct="1"/>
            <a:r>
              <a:rPr lang="en-US" sz="2800">
                <a:latin typeface="Times New Roman" charset="0"/>
              </a:rPr>
              <a:t>Learning history is fun</a:t>
            </a:r>
          </a:p>
          <a:p>
            <a:pPr eaLnBrk="1" hangingPunct="1"/>
            <a:r>
              <a:rPr lang="en-US" sz="2800">
                <a:latin typeface="Times New Roman" charset="0"/>
              </a:rPr>
              <a:t>Two things to remember</a:t>
            </a:r>
          </a:p>
          <a:p>
            <a:pPr eaLnBrk="1" hangingPunct="1">
              <a:buFontTx/>
              <a:buNone/>
            </a:pPr>
            <a:endParaRPr lang="en-US" sz="2800">
              <a:latin typeface="Times New Roman" charset="0"/>
            </a:endParaRPr>
          </a:p>
          <a:p>
            <a:pPr lvl="1" eaLnBrk="1" hangingPunct="1"/>
            <a:r>
              <a:rPr lang="en-US" sz="4400">
                <a:latin typeface="Times New Roman" charset="0"/>
              </a:rPr>
              <a:t>Fun</a:t>
            </a:r>
          </a:p>
          <a:p>
            <a:pPr lvl="3" eaLnBrk="1" hangingPunct="1"/>
            <a:r>
              <a:rPr lang="en-US" sz="4000">
                <a:latin typeface="Times New Roman" charset="0"/>
              </a:rPr>
              <a:t>&amp; </a:t>
            </a:r>
          </a:p>
          <a:p>
            <a:pPr lvl="4" eaLnBrk="1" hangingPunct="1"/>
            <a:r>
              <a:rPr lang="en-US" sz="4400">
                <a:latin typeface="Times New Roman" charset="0"/>
              </a:rPr>
              <a:t>Learn</a:t>
            </a:r>
          </a:p>
        </p:txBody>
      </p:sp>
      <p:pic>
        <p:nvPicPr>
          <p:cNvPr id="16389" name="Picture 5" descr="AN00965_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4625" y="1981200"/>
            <a:ext cx="2292350" cy="4114800"/>
          </a:xfrm>
        </p:spPr>
      </p:pic>
      <p:sp>
        <p:nvSpPr>
          <p:cNvPr id="16390" name="WordArt 6"/>
          <p:cNvSpPr>
            <a:spLocks noChangeArrowheads="1" noChangeShapeType="1" noTextEdit="1"/>
          </p:cNvSpPr>
          <p:nvPr/>
        </p:nvSpPr>
        <p:spPr bwMode="auto">
          <a:xfrm>
            <a:off x="533400" y="457200"/>
            <a:ext cx="5791200" cy="12192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blurRad="63500" dist="125724" dir="18900000" algn="ctr" rotWithShape="0">
                    <a:srgbClr val="000099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Have a great trimester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/>
      <p:bldP spid="1639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Times New Roman" charset="0"/>
              </a:rPr>
              <a:t>Calendar given each month</a:t>
            </a:r>
          </a:p>
          <a:p>
            <a:pPr eaLnBrk="1" hangingPunct="1"/>
            <a:r>
              <a:rPr lang="en-US" sz="2800">
                <a:latin typeface="Times New Roman" charset="0"/>
              </a:rPr>
              <a:t>Write assignments on daily basis.</a:t>
            </a:r>
          </a:p>
          <a:p>
            <a:pPr eaLnBrk="1" hangingPunct="1"/>
            <a:r>
              <a:rPr lang="en-US" sz="2800">
                <a:latin typeface="Times New Roman" charset="0"/>
              </a:rPr>
              <a:t>Will be collected at end of the month.</a:t>
            </a:r>
          </a:p>
          <a:p>
            <a:pPr eaLnBrk="1" hangingPunct="1"/>
            <a:r>
              <a:rPr lang="en-US" sz="2800">
                <a:latin typeface="Times New Roman" charset="0"/>
              </a:rPr>
              <a:t>3 points per day</a:t>
            </a:r>
          </a:p>
        </p:txBody>
      </p:sp>
      <p:pic>
        <p:nvPicPr>
          <p:cNvPr id="5127" name="Picture 7" descr="BS00975_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862263"/>
            <a:ext cx="3810000" cy="2351087"/>
          </a:xfrm>
        </p:spPr>
      </p:pic>
      <p:sp>
        <p:nvSpPr>
          <p:cNvPr id="5128" name="WordArt 8"/>
          <p:cNvSpPr>
            <a:spLocks noChangeArrowheads="1" noChangeShapeType="1" noTextEdit="1"/>
          </p:cNvSpPr>
          <p:nvPr/>
        </p:nvSpPr>
        <p:spPr bwMode="auto">
          <a:xfrm>
            <a:off x="1143000" y="533400"/>
            <a:ext cx="6781800" cy="12954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blurRad="63500" dist="38099" dir="2700000" sy="50000" rotWithShape="0">
                    <a:srgbClr val="875B0D">
                      <a:alpha val="74998"/>
                    </a:srgbClr>
                  </a:outerShdw>
                </a:effectLst>
                <a:latin typeface="Arial Black"/>
                <a:ea typeface="Arial Black"/>
                <a:cs typeface="Arial Black"/>
              </a:rPr>
              <a:t>Calendar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10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10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10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1000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/>
      <p:bldP spid="51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8800"/>
            <a:ext cx="3810000" cy="4267200"/>
          </a:xfrm>
        </p:spPr>
        <p:txBody>
          <a:bodyPr/>
          <a:lstStyle/>
          <a:p>
            <a:pPr eaLnBrk="1" hangingPunct="1"/>
            <a:endParaRPr lang="en-US" sz="2800">
              <a:latin typeface="Times New Roman" charset="0"/>
            </a:endParaRPr>
          </a:p>
          <a:p>
            <a:pPr eaLnBrk="1" hangingPunct="1"/>
            <a:r>
              <a:rPr lang="en-US" sz="2800">
                <a:solidFill>
                  <a:srgbClr val="FF6600"/>
                </a:solidFill>
                <a:latin typeface="Times New Roman" charset="0"/>
              </a:rPr>
              <a:t>Variety of things</a:t>
            </a:r>
          </a:p>
          <a:p>
            <a:pPr eaLnBrk="1" hangingPunct="1"/>
            <a:endParaRPr lang="en-US" sz="2800">
              <a:latin typeface="Times New Roman" charset="0"/>
            </a:endParaRPr>
          </a:p>
          <a:p>
            <a:pPr eaLnBrk="1" hangingPunct="1"/>
            <a:r>
              <a:rPr lang="en-US" sz="2800">
                <a:solidFill>
                  <a:schemeClr val="tx2"/>
                </a:solidFill>
                <a:latin typeface="Times New Roman" charset="0"/>
              </a:rPr>
              <a:t>Turn in on time</a:t>
            </a:r>
          </a:p>
          <a:p>
            <a:pPr eaLnBrk="1" hangingPunct="1">
              <a:buFontTx/>
              <a:buNone/>
            </a:pPr>
            <a:endParaRPr lang="en-US" sz="2800">
              <a:solidFill>
                <a:schemeClr val="accent1"/>
              </a:solidFill>
              <a:latin typeface="Times New Roman" charset="0"/>
            </a:endParaRPr>
          </a:p>
          <a:p>
            <a:pPr eaLnBrk="1" hangingPunct="1"/>
            <a:r>
              <a:rPr lang="en-US" sz="2800">
                <a:solidFill>
                  <a:schemeClr val="accent2"/>
                </a:solidFill>
                <a:latin typeface="Times New Roman" charset="0"/>
              </a:rPr>
              <a:t>If not I can take off up to 50% the first day late.</a:t>
            </a:r>
          </a:p>
          <a:p>
            <a:pPr eaLnBrk="1" hangingPunct="1">
              <a:buFontTx/>
              <a:buNone/>
            </a:pPr>
            <a:endParaRPr lang="en-US" sz="2800">
              <a:latin typeface="Times New Roman" charset="0"/>
            </a:endParaRPr>
          </a:p>
        </p:txBody>
      </p:sp>
      <p:sp>
        <p:nvSpPr>
          <p:cNvPr id="6149" name="WordArt 5"/>
          <p:cNvSpPr>
            <a:spLocks noChangeArrowheads="1" noChangeShapeType="1" noTextEdit="1"/>
          </p:cNvSpPr>
          <p:nvPr/>
        </p:nvSpPr>
        <p:spPr bwMode="auto">
          <a:xfrm>
            <a:off x="914400" y="0"/>
            <a:ext cx="6553200" cy="1981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blurRad="63500" dist="53882" dir="2700000" algn="ctr" rotWithShape="0">
                    <a:srgbClr val="9999FF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Assignments</a:t>
            </a:r>
          </a:p>
        </p:txBody>
      </p:sp>
      <p:pic>
        <p:nvPicPr>
          <p:cNvPr id="6150" name="Picture 6" descr="SY00451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19650" y="1981200"/>
            <a:ext cx="3465513" cy="4114800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1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614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>
          <a:ln>
            <a:solidFill>
              <a:srgbClr val="CC0000"/>
            </a:solidFill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Wireframe">
            <a:bevelT w="13500" h="13500" prst="angle"/>
            <a:bevelB w="13500" h="13500" prst="angle"/>
            <a:extrusionClr>
              <a:srgbClr val="CC0000"/>
            </a:extrusionClr>
          </a:sp3d>
        </p:spPr>
        <p:txBody>
          <a:bodyPr>
            <a:flatTx/>
          </a:bodyPr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chemeClr val="tx2"/>
                </a:solidFill>
                <a:ea typeface="+mn-ea"/>
              </a:rPr>
              <a:t>Pre/post written</a:t>
            </a:r>
          </a:p>
          <a:p>
            <a:pPr eaLnBrk="1" hangingPunct="1">
              <a:defRPr/>
            </a:pPr>
            <a:endParaRPr lang="en-US" sz="2800" b="1" dirty="0" smtClean="0">
              <a:solidFill>
                <a:schemeClr val="tx2"/>
              </a:solidFill>
              <a:ea typeface="+mn-ea"/>
            </a:endParaRPr>
          </a:p>
          <a:p>
            <a:pPr eaLnBrk="1" hangingPunct="1">
              <a:defRPr/>
            </a:pPr>
            <a:r>
              <a:rPr lang="en-US" sz="2800" b="1" dirty="0" smtClean="0">
                <a:solidFill>
                  <a:schemeClr val="tx2"/>
                </a:solidFill>
                <a:ea typeface="+mn-ea"/>
              </a:rPr>
              <a:t>Final Comp. Written Test</a:t>
            </a:r>
          </a:p>
          <a:p>
            <a:pPr eaLnBrk="1" hangingPunct="1">
              <a:defRPr/>
            </a:pPr>
            <a:r>
              <a:rPr lang="en-US" sz="2800" b="1" dirty="0" smtClean="0">
                <a:solidFill>
                  <a:schemeClr val="tx2"/>
                </a:solidFill>
                <a:ea typeface="+mn-ea"/>
              </a:rPr>
              <a:t>Make up tests</a:t>
            </a:r>
          </a:p>
          <a:p>
            <a:pPr marL="0" indent="0" eaLnBrk="1" hangingPunct="1">
              <a:buFontTx/>
              <a:buNone/>
              <a:defRPr/>
            </a:pPr>
            <a:endParaRPr lang="en-US" sz="2800" b="1" dirty="0" smtClean="0">
              <a:solidFill>
                <a:schemeClr val="tx2"/>
              </a:solidFill>
              <a:ea typeface="+mn-ea"/>
            </a:endParaRPr>
          </a:p>
          <a:p>
            <a:pPr eaLnBrk="1" hangingPunct="1">
              <a:defRPr/>
            </a:pPr>
            <a:r>
              <a:rPr lang="en-US" sz="2800" b="1" dirty="0" smtClean="0">
                <a:solidFill>
                  <a:schemeClr val="tx2"/>
                </a:solidFill>
                <a:ea typeface="+mn-ea"/>
              </a:rPr>
              <a:t>When?</a:t>
            </a:r>
          </a:p>
        </p:txBody>
      </p:sp>
      <p:pic>
        <p:nvPicPr>
          <p:cNvPr id="7173" name="Picture 5" descr="BS00559_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3048000"/>
            <a:ext cx="4114800" cy="2617788"/>
          </a:xfrm>
        </p:spPr>
      </p:pic>
      <p:sp>
        <p:nvSpPr>
          <p:cNvPr id="7174" name="WordArt 6"/>
          <p:cNvSpPr>
            <a:spLocks noChangeArrowheads="1" noChangeShapeType="1" noTextEdit="1"/>
          </p:cNvSpPr>
          <p:nvPr/>
        </p:nvSpPr>
        <p:spPr bwMode="auto">
          <a:xfrm>
            <a:off x="914400" y="0"/>
            <a:ext cx="8001000" cy="21336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PerspectiveFront">
                <a:rot lat="1500000" lon="20099996" rev="0"/>
              </a:camera>
              <a:lightRig rig="legacyNormal4" dir="t"/>
            </a:scene3d>
            <a:sp3d extrusionH="4302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ea typeface="Times New Roman"/>
                <a:cs typeface="Times New Roman"/>
              </a:rPr>
              <a:t>Exams/Quizzes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71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717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5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500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500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 animBg="1"/>
      <p:bldP spid="717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362200"/>
            <a:ext cx="3810000" cy="4114800"/>
          </a:xfrm>
        </p:spPr>
        <p:txBody>
          <a:bodyPr/>
          <a:lstStyle/>
          <a:p>
            <a:pPr eaLnBrk="1" hangingPunct="1"/>
            <a:r>
              <a:rPr lang="en-US" sz="2800">
                <a:latin typeface="Times New Roman" charset="0"/>
              </a:rPr>
              <a:t>Copying another</a:t>
            </a:r>
            <a:r>
              <a:rPr lang="ja-JP" altLang="en-US" sz="2800">
                <a:latin typeface="Times New Roman" charset="0"/>
              </a:rPr>
              <a:t>’</a:t>
            </a:r>
            <a:r>
              <a:rPr lang="en-US" sz="2800">
                <a:latin typeface="Times New Roman" charset="0"/>
              </a:rPr>
              <a:t>s paper.</a:t>
            </a:r>
          </a:p>
          <a:p>
            <a:pPr eaLnBrk="1" hangingPunct="1">
              <a:buFontTx/>
              <a:buNone/>
            </a:pPr>
            <a:endParaRPr lang="en-US" sz="2800">
              <a:latin typeface="Times New Roman" charset="0"/>
            </a:endParaRPr>
          </a:p>
          <a:p>
            <a:pPr eaLnBrk="1" hangingPunct="1"/>
            <a:r>
              <a:rPr lang="en-US" sz="2800">
                <a:latin typeface="Times New Roman" charset="0"/>
              </a:rPr>
              <a:t>Will get a Zero on assignment and U for Citizenship-can make up to an S. </a:t>
            </a:r>
          </a:p>
          <a:p>
            <a:pPr eaLnBrk="1" hangingPunct="1">
              <a:buFontTx/>
              <a:buNone/>
            </a:pPr>
            <a:endParaRPr lang="en-US" sz="2800">
              <a:latin typeface="Times New Roman" charset="0"/>
            </a:endParaRPr>
          </a:p>
          <a:p>
            <a:pPr eaLnBrk="1" hangingPunct="1"/>
            <a:r>
              <a:rPr lang="en-US" sz="2800">
                <a:latin typeface="Times New Roman" charset="0"/>
              </a:rPr>
              <a:t>Sluffing results in a U.</a:t>
            </a:r>
          </a:p>
        </p:txBody>
      </p:sp>
      <p:pic>
        <p:nvPicPr>
          <p:cNvPr id="8197" name="Picture 5" descr="BD00146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447800"/>
            <a:ext cx="4191000" cy="4140200"/>
          </a:xfrm>
        </p:spPr>
      </p:pic>
      <p:sp>
        <p:nvSpPr>
          <p:cNvPr id="8198" name="WordArt 6"/>
          <p:cNvSpPr>
            <a:spLocks noChangeArrowheads="1" noChangeShapeType="1" noTextEdit="1"/>
          </p:cNvSpPr>
          <p:nvPr/>
        </p:nvSpPr>
        <p:spPr bwMode="auto">
          <a:xfrm>
            <a:off x="0" y="228600"/>
            <a:ext cx="7543800" cy="16764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  <a:ea typeface="Impact"/>
                <a:cs typeface="Impact"/>
              </a:rPr>
              <a:t>CHEATING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819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1828800"/>
            <a:ext cx="41910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2800">
              <a:latin typeface="Times New Roman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On time, sitting in assigned seat &amp; NOT leaving seat.</a:t>
            </a:r>
          </a:p>
          <a:p>
            <a:pPr eaLnBrk="1" hangingPunct="1">
              <a:lnSpc>
                <a:spcPct val="90000"/>
              </a:lnSpc>
            </a:pPr>
            <a:endParaRPr lang="en-US" sz="2800">
              <a:latin typeface="Times New Roman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H = Extra Credit </a:t>
            </a:r>
          </a:p>
          <a:p>
            <a:pPr eaLnBrk="1" hangingPunct="1">
              <a:lnSpc>
                <a:spcPct val="90000"/>
              </a:lnSpc>
            </a:pPr>
            <a:endParaRPr lang="en-US" sz="2800">
              <a:latin typeface="Times New Roman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S = Extra Credit.</a:t>
            </a:r>
          </a:p>
          <a:p>
            <a:pPr eaLnBrk="1" hangingPunct="1">
              <a:lnSpc>
                <a:spcPct val="90000"/>
              </a:lnSpc>
            </a:pPr>
            <a:endParaRPr lang="en-US" sz="2800">
              <a:latin typeface="Times New Roman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N or U = 0 pts.</a:t>
            </a:r>
          </a:p>
        </p:txBody>
      </p:sp>
      <p:sp>
        <p:nvSpPr>
          <p:cNvPr id="9222" name="WordArt 6"/>
          <p:cNvSpPr>
            <a:spLocks noChangeArrowheads="1" noChangeShapeType="1" noTextEdit="1"/>
          </p:cNvSpPr>
          <p:nvPr/>
        </p:nvSpPr>
        <p:spPr bwMode="auto">
          <a:xfrm>
            <a:off x="2362200" y="304800"/>
            <a:ext cx="3886200" cy="1600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  <a:ea typeface="Impact"/>
                <a:cs typeface="Impact"/>
              </a:rPr>
              <a:t>Citizenship</a:t>
            </a:r>
          </a:p>
        </p:txBody>
      </p:sp>
      <p:pic>
        <p:nvPicPr>
          <p:cNvPr id="9223" name="Picture 7" descr="PE01832_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286000"/>
            <a:ext cx="4343400" cy="3968750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/>
      <p:bldP spid="92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457200"/>
            <a:ext cx="3810000" cy="6019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>
              <a:latin typeface="Times New Roman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>
              <a:latin typeface="Times New Roman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Do start up activity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>
              <a:latin typeface="Times New Roman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Response is not </a:t>
            </a:r>
            <a:r>
              <a:rPr lang="ja-JP" altLang="en-US" sz="2800">
                <a:latin typeface="Times New Roman" charset="0"/>
              </a:rPr>
              <a:t>“</a:t>
            </a:r>
            <a:r>
              <a:rPr lang="en-US" sz="2800">
                <a:latin typeface="Times New Roman" charset="0"/>
              </a:rPr>
              <a:t>I don</a:t>
            </a:r>
            <a:r>
              <a:rPr lang="ja-JP" altLang="en-US" sz="2800">
                <a:latin typeface="Times New Roman" charset="0"/>
              </a:rPr>
              <a:t>’</a:t>
            </a:r>
            <a:r>
              <a:rPr lang="en-US" sz="2800">
                <a:latin typeface="Times New Roman" charset="0"/>
              </a:rPr>
              <a:t>t understand</a:t>
            </a:r>
            <a:r>
              <a:rPr lang="ja-JP" altLang="en-US" sz="2800">
                <a:latin typeface="Times New Roman" charset="0"/>
              </a:rPr>
              <a:t>”</a:t>
            </a:r>
            <a:r>
              <a:rPr lang="en-US" sz="2800">
                <a:latin typeface="Times New Roman" charset="0"/>
              </a:rPr>
              <a:t> or </a:t>
            </a:r>
            <a:r>
              <a:rPr lang="ja-JP" altLang="en-US" sz="2800">
                <a:latin typeface="Times New Roman" charset="0"/>
              </a:rPr>
              <a:t>“</a:t>
            </a:r>
            <a:r>
              <a:rPr lang="en-US" sz="2800">
                <a:latin typeface="Times New Roman" charset="0"/>
              </a:rPr>
              <a:t>I don</a:t>
            </a:r>
            <a:r>
              <a:rPr lang="ja-JP" altLang="en-US" sz="2800">
                <a:latin typeface="Times New Roman" charset="0"/>
              </a:rPr>
              <a:t>’</a:t>
            </a:r>
            <a:r>
              <a:rPr lang="en-US" sz="2800">
                <a:latin typeface="Times New Roman" charset="0"/>
              </a:rPr>
              <a:t>t know</a:t>
            </a:r>
            <a:r>
              <a:rPr lang="ja-JP" altLang="en-US" sz="2800">
                <a:latin typeface="Times New Roman" charset="0"/>
              </a:rPr>
              <a:t>”</a:t>
            </a:r>
            <a:endParaRPr lang="en-US" sz="2800">
              <a:latin typeface="Times New Roman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>
              <a:latin typeface="Times New Roman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Your response does not have to agree with mine</a:t>
            </a:r>
          </a:p>
        </p:txBody>
      </p:sp>
      <p:sp>
        <p:nvSpPr>
          <p:cNvPr id="32771" name="WordArt 3"/>
          <p:cNvSpPr>
            <a:spLocks noChangeArrowheads="1" noChangeShapeType="1" noTextEdit="1"/>
          </p:cNvSpPr>
          <p:nvPr/>
        </p:nvSpPr>
        <p:spPr bwMode="auto">
          <a:xfrm>
            <a:off x="4724400" y="381000"/>
            <a:ext cx="4038600" cy="2286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  <a:ea typeface="Impact"/>
                <a:cs typeface="Impact"/>
              </a:rPr>
              <a:t>Citizenship</a:t>
            </a:r>
          </a:p>
        </p:txBody>
      </p:sp>
      <p:pic>
        <p:nvPicPr>
          <p:cNvPr id="32772" name="Picture 4" descr="PE01832_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2667000"/>
            <a:ext cx="3810000" cy="3481388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build="p"/>
      <p:bldP spid="3277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>
                <a:latin typeface="Times New Roman" charset="0"/>
              </a:rPr>
              <a:t>Extra Credit</a:t>
            </a:r>
            <a:br>
              <a:rPr lang="en-US" sz="6000">
                <a:latin typeface="Times New Roman" charset="0"/>
              </a:rPr>
            </a:br>
            <a:endParaRPr lang="en-US" sz="6000">
              <a:latin typeface="Times New Roman" charset="0"/>
            </a:endParaRPr>
          </a:p>
        </p:txBody>
      </p:sp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>
            <a:off x="533400" y="1219200"/>
            <a:ext cx="3733800" cy="14382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blurRad="63500" dist="53882" dir="2700000" algn="ctr" rotWithShape="0">
                    <a:srgbClr val="9999FF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Awarded only</a:t>
            </a:r>
          </a:p>
        </p:txBody>
      </p:sp>
      <p:sp>
        <p:nvSpPr>
          <p:cNvPr id="10246" name="WordArt 6"/>
          <p:cNvSpPr>
            <a:spLocks noChangeArrowheads="1" noChangeShapeType="1" noTextEdit="1"/>
          </p:cNvSpPr>
          <p:nvPr/>
        </p:nvSpPr>
        <p:spPr bwMode="auto">
          <a:xfrm>
            <a:off x="3048000" y="2514600"/>
            <a:ext cx="3276600" cy="15144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blurRad="63500" dist="53882" dir="2700000" algn="ctr" rotWithShape="0">
                    <a:srgbClr val="9999FF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To those who</a:t>
            </a:r>
          </a:p>
        </p:txBody>
      </p:sp>
      <p:sp>
        <p:nvSpPr>
          <p:cNvPr id="10247" name="WordArt 7"/>
          <p:cNvSpPr>
            <a:spLocks noChangeArrowheads="1" noChangeShapeType="1" noTextEdit="1"/>
          </p:cNvSpPr>
          <p:nvPr/>
        </p:nvSpPr>
        <p:spPr bwMode="auto">
          <a:xfrm>
            <a:off x="609600" y="4419600"/>
            <a:ext cx="7848600" cy="1666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blurRad="63500" dist="53882" dir="2700000" algn="ctr" rotWithShape="0">
                    <a:srgbClr val="9999FF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Complete all but two  assignments &amp; tests.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5" grpId="0" animBg="1"/>
      <p:bldP spid="10246" grpId="0" animBg="1"/>
      <p:bldP spid="1024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588</Words>
  <Application>Microsoft Macintosh PowerPoint</Application>
  <PresentationFormat>On-screen Show (4:3)</PresentationFormat>
  <Paragraphs>165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Times New Roman</vt:lpstr>
      <vt:lpstr>Arial</vt:lpstr>
      <vt:lpstr>Default Design</vt:lpstr>
      <vt:lpstr>PowerPoint Presentation</vt:lpstr>
      <vt:lpstr>Books in the Classroom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Extra Credit </vt:lpstr>
      <vt:lpstr>Expectations (rules/consequences)</vt:lpstr>
      <vt:lpstr>PowerPoint Presentation</vt:lpstr>
      <vt:lpstr>PowerPoint Presentation</vt:lpstr>
      <vt:lpstr>PowerPoint Presentation</vt:lpstr>
      <vt:lpstr>PowerPoint Presentation</vt:lpstr>
      <vt:lpstr>Here are some helpful hints</vt:lpstr>
      <vt:lpstr>Executive Functioning Skills</vt:lpstr>
      <vt:lpstr>More Helpful hints</vt:lpstr>
      <vt:lpstr>More Helpful hints</vt:lpstr>
      <vt:lpstr>More Helpful hints</vt:lpstr>
      <vt:lpstr>PowerPoint Presentation</vt:lpstr>
    </vt:vector>
  </TitlesOfParts>
  <Company>Jordan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D. Selin</dc:creator>
  <cp:lastModifiedBy>David Selin</cp:lastModifiedBy>
  <cp:revision>10</cp:revision>
  <dcterms:created xsi:type="dcterms:W3CDTF">2003-08-27T05:22:06Z</dcterms:created>
  <dcterms:modified xsi:type="dcterms:W3CDTF">2014-08-19T23:27:27Z</dcterms:modified>
</cp:coreProperties>
</file>