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6"/>
  </p:handout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FFDD106A-F5E0-BB4E-B702-BD7E9E697DE8}" type="datetimeFigureOut">
              <a:rPr lang="en-US"/>
              <a:pPr>
                <a:defRPr/>
              </a:pPr>
              <a:t>2/17/16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67333A5-BE1A-8F42-BF77-145E21D7E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56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9" name="Group 92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6ACE68-BF78-6241-85CE-5B9C87AD8401}" type="datetimeFigureOut">
              <a:rPr lang="en-US"/>
              <a:pPr>
                <a:defRPr/>
              </a:pPr>
              <a:t>2/17/16</a:t>
            </a:fld>
            <a:endParaRPr lang="en-US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84E40D-04D9-1F42-946B-9BB664693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8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3C62-C7CB-5E41-A07E-45A32CCE5167}" type="datetimeFigureOut">
              <a:rPr lang="en-US"/>
              <a:pPr>
                <a:defRPr/>
              </a:pPr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796E-2BC4-EF47-B946-E31CC3B2F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7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7AB54-7EEF-DC4F-9A90-EA3717660276}" type="datetimeFigureOut">
              <a:rPr lang="en-US"/>
              <a:pPr>
                <a:defRPr/>
              </a:pPr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96697-6C4D-9445-9E8C-41B72D3B4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5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5B3FA-C4C4-A94B-ACF8-626D475F96FE}" type="datetimeFigureOut">
              <a:rPr lang="en-US"/>
              <a:pPr>
                <a:defRPr/>
              </a:pPr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73943-57A8-D947-ABDD-9E07F4196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05EAC2-E0BD-B84D-9751-42F4B676FF25}" type="datetimeFigureOut">
              <a:rPr lang="en-US"/>
              <a:pPr>
                <a:defRPr/>
              </a:pPr>
              <a:t>2/17/16</a:t>
            </a:fld>
            <a:endParaRPr lang="en-US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7ADF16-B465-8B4C-A0C7-4BD5036C8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6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6AE3B-4F70-DD4B-ABDA-7A9620B51159}" type="datetimeFigureOut">
              <a:rPr lang="en-US"/>
              <a:pPr>
                <a:defRPr/>
              </a:pPr>
              <a:t>2/17/16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8A29B-4F51-6249-9E9C-A4D42DAA0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30E90-2513-FE47-84BE-FBCD40261628}" type="datetimeFigureOut">
              <a:rPr lang="en-US"/>
              <a:pPr>
                <a:defRPr/>
              </a:pPr>
              <a:t>2/17/16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0F572-B500-C34A-8006-A12265D78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3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A7B52-330B-054D-A8BF-95325E529096}" type="datetimeFigureOut">
              <a:rPr lang="en-US"/>
              <a:pPr>
                <a:defRPr/>
              </a:pPr>
              <a:t>2/17/16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9701-90FF-B74B-9A41-E0B08035D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0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2253B-C632-A04F-993A-E103D0839E2F}" type="datetimeFigureOut">
              <a:rPr lang="en-US"/>
              <a:pPr>
                <a:defRPr/>
              </a:pPr>
              <a:t>2/17/16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56732-B135-654D-91F2-A1E0416AE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3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89AA3E-1A08-494A-8A7F-41B89A555874}" type="datetimeFigureOut">
              <a:rPr lang="en-US"/>
              <a:pPr>
                <a:defRPr/>
              </a:pPr>
              <a:t>2/17/16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DF4BA7-0056-CA4E-955A-E711DB9F4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3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3B2271-01C5-CE44-B8D2-8993F7FA1125}" type="datetimeFigureOut">
              <a:rPr lang="en-US"/>
              <a:pPr>
                <a:defRPr/>
              </a:pPr>
              <a:t>2/17/16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228C45-35EB-C540-9EDD-B43432877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5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1EEE4CD2-2D23-FB49-B87B-9B8C95D34E9C}" type="datetimeFigureOut">
              <a:rPr lang="en-US"/>
              <a:pPr>
                <a:defRPr/>
              </a:pPr>
              <a:t>2/17/16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08F5AE60-D0AE-5F41-9A5E-7AFD23A20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33" r:id="rId2"/>
    <p:sldLayoutId id="2147483741" r:id="rId3"/>
    <p:sldLayoutId id="2147483734" r:id="rId4"/>
    <p:sldLayoutId id="2147483735" r:id="rId5"/>
    <p:sldLayoutId id="2147483736" r:id="rId6"/>
    <p:sldLayoutId id="2147483737" r:id="rId7"/>
    <p:sldLayoutId id="2147483742" r:id="rId8"/>
    <p:sldLayoutId id="2147483743" r:id="rId9"/>
    <p:sldLayoutId id="2147483738" r:id="rId10"/>
    <p:sldLayoutId id="21474837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99987F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90AC9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3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28600" y="2286000"/>
            <a:ext cx="4419600" cy="235915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ea typeface="+mj-ea"/>
                <a:cs typeface="+mj-cs"/>
              </a:rPr>
              <a:t>Duties and Responsibilities of Citizens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tint val="1000"/>
                  </a:schemeClr>
                </a:solidFill>
                <a:ea typeface="+mj-ea"/>
                <a:cs typeface="+mj-cs"/>
              </a:rPr>
              <a:t>Be informed</a:t>
            </a:r>
          </a:p>
        </p:txBody>
      </p:sp>
      <p:sp>
        <p:nvSpPr>
          <p:cNvPr id="2355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w Cen MT" charset="0"/>
              </a:rPr>
              <a:t>Government exists to serve YOU.</a:t>
            </a:r>
          </a:p>
          <a:p>
            <a:pPr eaLnBrk="1" hangingPunct="1"/>
            <a:r>
              <a:rPr lang="en-US" dirty="0">
                <a:latin typeface="Tw Cen MT" charset="0"/>
              </a:rPr>
              <a:t>Know what the government is doing</a:t>
            </a:r>
          </a:p>
          <a:p>
            <a:pPr eaLnBrk="1" hangingPunct="1"/>
            <a:r>
              <a:rPr lang="en-US" dirty="0">
                <a:latin typeface="Tw Cen MT" charset="0"/>
              </a:rPr>
              <a:t>Voice your opinion on </a:t>
            </a:r>
            <a:r>
              <a:rPr lang="en-US" dirty="0" err="1">
                <a:latin typeface="Tw Cen MT" charset="0"/>
              </a:rPr>
              <a:t>gov.</a:t>
            </a:r>
            <a:r>
              <a:rPr lang="en-US" dirty="0">
                <a:latin typeface="Tw Cen MT" charset="0"/>
              </a:rPr>
              <a:t> actions</a:t>
            </a:r>
          </a:p>
          <a:p>
            <a:pPr eaLnBrk="1" hangingPunct="1"/>
            <a:r>
              <a:rPr lang="en-US" dirty="0">
                <a:latin typeface="Tw Cen MT" charset="0"/>
              </a:rPr>
              <a:t>Government will favor majority</a:t>
            </a:r>
          </a:p>
        </p:txBody>
      </p:sp>
      <p:pic>
        <p:nvPicPr>
          <p:cNvPr id="23555" name="Picture 5" descr="C:\Users\david.selin\AppData\Local\Microsoft\Windows\Temporary Internet Files\Content.IE5\W109CQJY\MP90004953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9600"/>
            <a:ext cx="24384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 descr="C:\Users\david.selin\AppData\Local\Microsoft\Windows\Temporary Internet Files\Content.IE5\9M10YPMH\MC90023108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32125"/>
            <a:ext cx="25019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56991" y="5486400"/>
            <a:ext cx="628890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Arial" charset="0"/>
              </a:rPr>
              <a:t>How can we help?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23554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tint val="1000"/>
                  </a:schemeClr>
                </a:solidFill>
                <a:ea typeface="+mj-ea"/>
                <a:cs typeface="+mj-cs"/>
              </a:rPr>
              <a:t>VOTE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One of the most important responsibilities we have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We choose those who represent us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If you do not like what is going on we have the right to choose someone else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Leadership is changed in a peaceful  and orderly way</a:t>
            </a:r>
          </a:p>
        </p:txBody>
      </p:sp>
      <p:pic>
        <p:nvPicPr>
          <p:cNvPr id="24579" name="Picture 5" descr="C:\Users\david.selin\AppData\Local\Microsoft\Windows\Temporary Internet Files\Content.IE5\W109CQJY\MC90028092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19431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C:\Users\david.selin\AppData\Local\Microsoft\Windows\Temporary Internet Files\Content.IE5\9M10YPMH\MC90030133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57400"/>
            <a:ext cx="18161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 descr="C:\Users\david.selin\AppData\Local\Microsoft\Windows\Temporary Internet Files\Content.IE5\8CIBC18M\MC900301342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18176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C:\Users\david.selin\AppData\Local\Microsoft\Windows\Temporary Internet Files\Content.IE5\XXY0SH10\MC910217051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668838"/>
            <a:ext cx="15636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tint val="1000"/>
                  </a:schemeClr>
                </a:solidFill>
                <a:ea typeface="+mj-ea"/>
                <a:cs typeface="+mj-cs"/>
              </a:rPr>
              <a:t>Participate in government</a:t>
            </a:r>
          </a:p>
        </p:txBody>
      </p:sp>
      <p:sp>
        <p:nvSpPr>
          <p:cNvPr id="25602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w Cen MT" charset="0"/>
              </a:rPr>
              <a:t>Participate in their community and the local government</a:t>
            </a:r>
          </a:p>
          <a:p>
            <a:pPr eaLnBrk="1" hangingPunct="1"/>
            <a:r>
              <a:rPr lang="en-US" dirty="0">
                <a:latin typeface="Tw Cen MT" charset="0"/>
              </a:rPr>
              <a:t>What would it be like if no one would serve or volunteer?</a:t>
            </a:r>
          </a:p>
        </p:txBody>
      </p:sp>
      <p:pic>
        <p:nvPicPr>
          <p:cNvPr id="25603" name="Picture 5" descr="C:\Users\david.selin\AppData\Local\Microsoft\Windows\Temporary Internet Files\Content.IE5\9M10YPMH\MP90017857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16002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C:\Users\david.selin\AppData\Local\Microsoft\Windows\Temporary Internet Files\Content.IE5\W109CQJY\MP90042774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3810000"/>
            <a:ext cx="20574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 descr="C:\Users\david.selin\AppData\Local\Microsoft\Windows\Temporary Internet Files\Content.IE5\XXY0SH10\MC900155008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8313"/>
            <a:ext cx="1628775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tint val="1000"/>
                  </a:schemeClr>
                </a:solidFill>
                <a:ea typeface="+mj-ea"/>
                <a:cs typeface="+mj-cs"/>
              </a:rPr>
              <a:t>Respect the rights of 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Be prepared to respect the rights of others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For example obligation to keep volume down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Laws enacted to encourage people to respect each others rights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Respect for private and public property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26627" name="Picture 5" descr="C:\Users\david.selin\AppData\Local\Microsoft\Windows\Temporary Internet Files\Content.IE5\W109CQJY\MC90043608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324100"/>
            <a:ext cx="1841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C:\Users\david.selin\AppData\Local\Microsoft\Windows\Temporary Internet Files\Content.IE5\9M10YPMH\MC90015515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22400"/>
            <a:ext cx="15906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C:\Users\david.selin\AppData\Local\Microsoft\Windows\Temporary Internet Files\Content.IE5\9M10YPMH\MP90042302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7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9600" dirty="0" smtClean="0">
                <a:latin typeface="Arial Black"/>
                <a:cs typeface="Arial Black"/>
              </a:rPr>
              <a:t>THE</a:t>
            </a:r>
            <a:endParaRPr lang="en-US" sz="9600" dirty="0">
              <a:latin typeface="Arial Black"/>
              <a:cs typeface="Arial Black"/>
            </a:endParaRPr>
          </a:p>
        </p:txBody>
      </p:sp>
      <p:sp>
        <p:nvSpPr>
          <p:cNvPr id="2765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9600" dirty="0" smtClean="0">
              <a:latin typeface="Arial Black"/>
              <a:cs typeface="Arial Black"/>
            </a:endParaRPr>
          </a:p>
          <a:p>
            <a:pPr eaLnBrk="1" hangingPunct="1"/>
            <a:r>
              <a:rPr lang="en-US" sz="9600" dirty="0" smtClean="0">
                <a:latin typeface="Arial Black"/>
                <a:cs typeface="Arial Black"/>
              </a:rPr>
              <a:t>END</a:t>
            </a:r>
            <a:endParaRPr lang="en-US" sz="9600" dirty="0">
              <a:latin typeface="Arial Black"/>
              <a:cs typeface="Arial Black"/>
            </a:endParaRPr>
          </a:p>
          <a:p>
            <a:pPr eaLnBrk="1" hangingPunct="1"/>
            <a:endParaRPr lang="en-US" dirty="0">
              <a:latin typeface="Tw Cen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Some countries require much from their citizens such as serving in the armed forces for a period of time each year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Sometimes they are required to live far away from their families.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In the U.S. we ask much less of our citizens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tint val="1000"/>
                  </a:schemeClr>
                </a:solidFill>
                <a:ea typeface="+mj-ea"/>
                <a:cs typeface="+mj-cs"/>
              </a:rPr>
              <a:t>What is a duty?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 duty is something that we are expected to carry out.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Duties are items that require us to do them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If we fail to perform them we can be subject to 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Fines and/or imprisonment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tint val="1000"/>
                  </a:schemeClr>
                </a:solidFill>
                <a:ea typeface="+mj-ea"/>
                <a:cs typeface="+mj-cs"/>
              </a:rPr>
              <a:t>Obey the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This is probably the most important duty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If we do not obey laws we cannot maintain order and protect the health, safety, and property of all citizens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Criminal laws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Traffic laws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Local laws</a:t>
            </a:r>
          </a:p>
        </p:txBody>
      </p:sp>
      <p:pic>
        <p:nvPicPr>
          <p:cNvPr id="1741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6663" y="1295400"/>
            <a:ext cx="2706687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6" descr="C:\Users\david.selin\AppData\Local\Microsoft\Windows\Temporary Internet Files\Content.IE5\W109CQJY\MC9003517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05200"/>
            <a:ext cx="158432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C:\Users\david.selin\AppData\Local\Microsoft\Windows\Temporary Internet Files\Content.IE5\9M10YPMH\MP90040179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2109788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tint val="1000"/>
                  </a:schemeClr>
                </a:solidFill>
                <a:ea typeface="+mj-ea"/>
                <a:cs typeface="+mj-cs"/>
              </a:rPr>
              <a:t>Pay taxes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76800" y="1600200"/>
            <a:ext cx="4038600" cy="4525963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Taxes pay for governments activities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Helps to pay for armed forces, schools, police, firefighters ,etc.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Federal income tax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State income tax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Local city tax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Sales tax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School district tax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Property tax</a:t>
            </a:r>
          </a:p>
        </p:txBody>
      </p:sp>
      <p:pic>
        <p:nvPicPr>
          <p:cNvPr id="18435" name="Picture 5" descr="C:\Users\david.selin\AppData\Local\Microsoft\Windows\Temporary Internet Files\Content.IE5\8CIBC18M\MP90031686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2520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C:\Users\david.selin\AppData\Local\Microsoft\Windows\Temporary Internet Files\Content.IE5\9M10YPMH\MM900395692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4251325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C:\Users\david.selin\AppData\Local\Microsoft\Windows\Temporary Internet Files\Content.IE5\8CIBC18M\MC91021632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92413"/>
            <a:ext cx="177165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tint val="1000"/>
                  </a:schemeClr>
                </a:solidFill>
                <a:ea typeface="+mj-ea"/>
                <a:cs typeface="+mj-cs"/>
              </a:rPr>
              <a:t>Defend the 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All men age 18 and over are required to register with the selective services.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Draft if needed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No drafts since Vietnam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Government has the authority to use the draft if the country should suddenly go to war.</a:t>
            </a:r>
          </a:p>
        </p:txBody>
      </p:sp>
      <p:pic>
        <p:nvPicPr>
          <p:cNvPr id="19459" name="Picture 5" descr="C:\Program Files (x86)\Microsoft Office\MEDIA\CAGCAT10\j023307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74700"/>
            <a:ext cx="2962275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C:\Users\david.selin\AppData\Local\Microsoft\Windows\Temporary Internet Files\Content.IE5\W109CQJY\MC90018375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2667000"/>
            <a:ext cx="1739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C:\Users\david.selin\AppData\Local\Microsoft\Windows\Temporary Internet Files\Content.IE5\XXY0SH10\MP90042248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44958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tint val="1000"/>
                  </a:schemeClr>
                </a:solidFill>
                <a:ea typeface="+mj-ea"/>
                <a:cs typeface="+mj-cs"/>
              </a:rPr>
              <a:t>Serve in Court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Constitution guarantees every citizen the right to  a trial by jury.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Every citizen must be prepared to serve on juries.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Can be excused for good reason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Give fair  and just verdicts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Serve as witnesses if called to do so</a:t>
            </a:r>
          </a:p>
        </p:txBody>
      </p:sp>
      <p:pic>
        <p:nvPicPr>
          <p:cNvPr id="20483" name="Picture 5" descr="C:\Users\david.selin\AppData\Local\Microsoft\Windows\Temporary Internet Files\Content.IE5\XXY0SH10\MP90040245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057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C:\Users\david.selin\AppData\Local\Microsoft\Windows\Temporary Internet Files\Content.IE5\W109CQJY\MC90028762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10088"/>
            <a:ext cx="2403475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C:\Users\david.selin\AppData\Local\Microsoft\Windows\Temporary Internet Files\Content.IE5\9M10YPMH\MC900018949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533400"/>
            <a:ext cx="1785938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tint val="1000"/>
                  </a:schemeClr>
                </a:solidFill>
                <a:ea typeface="+mj-ea"/>
                <a:cs typeface="+mj-cs"/>
              </a:rPr>
              <a:t>Attend School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w Cen MT" charset="0"/>
              </a:rPr>
              <a:t>Most states people are required to go to school until age 16.</a:t>
            </a:r>
          </a:p>
          <a:p>
            <a:pPr eaLnBrk="1" hangingPunct="1"/>
            <a:r>
              <a:rPr lang="en-US" dirty="0">
                <a:latin typeface="Tw Cen MT" charset="0"/>
              </a:rPr>
              <a:t>School is how you acquire skills for your future careers.</a:t>
            </a:r>
          </a:p>
          <a:p>
            <a:pPr eaLnBrk="1" hangingPunct="1"/>
            <a:r>
              <a:rPr lang="en-US" dirty="0">
                <a:latin typeface="Tw Cen MT" charset="0"/>
              </a:rPr>
              <a:t>Learn to be good citizens</a:t>
            </a:r>
          </a:p>
        </p:txBody>
      </p:sp>
      <p:pic>
        <p:nvPicPr>
          <p:cNvPr id="21507" name="Picture 5" descr="C:\Users\david.selin\AppData\Local\Microsoft\Windows\Temporary Internet Files\Content.IE5\W109CQJY\MP9004394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27463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C:\Users\david.selin\AppData\Local\Microsoft\Windows\Temporary Internet Files\Content.IE5\9M10YPMH\MP90043941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3276600"/>
            <a:ext cx="2517775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C:\Users\david.selin\AppData\Local\Microsoft\Windows\Temporary Internet Files\Content.IE5\9M10YPMH\MP90039978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4957763"/>
            <a:ext cx="2408238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2150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tint val="1000"/>
                  </a:schemeClr>
                </a:solidFill>
                <a:ea typeface="+mj-ea"/>
                <a:cs typeface="+mj-cs"/>
              </a:rPr>
              <a:t>What is a responsibility?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w Cen MT" charset="0"/>
              </a:rPr>
              <a:t>A responsibility are voluntary items.</a:t>
            </a:r>
          </a:p>
          <a:p>
            <a:pPr eaLnBrk="1" hangingPunct="1"/>
            <a:endParaRPr lang="en-US" dirty="0">
              <a:latin typeface="Tw Cen MT" charset="0"/>
            </a:endParaRPr>
          </a:p>
          <a:p>
            <a:pPr eaLnBrk="1" hangingPunct="1"/>
            <a:r>
              <a:rPr lang="en-US" dirty="0">
                <a:latin typeface="Tw Cen MT" charset="0"/>
              </a:rPr>
              <a:t>They are not as clear cut as duties. </a:t>
            </a:r>
          </a:p>
          <a:p>
            <a:pPr eaLnBrk="1" hangingPunct="1"/>
            <a:endParaRPr lang="en-US" dirty="0">
              <a:latin typeface="Tw Cen MT" charset="0"/>
            </a:endParaRPr>
          </a:p>
          <a:p>
            <a:pPr eaLnBrk="1" hangingPunct="1"/>
            <a:r>
              <a:rPr lang="en-US" dirty="0">
                <a:latin typeface="Tw Cen MT" charset="0"/>
              </a:rPr>
              <a:t>People are NOT arrested or punished if they do not fulfill the obligations. </a:t>
            </a:r>
          </a:p>
          <a:p>
            <a:pPr eaLnBrk="1" hangingPunct="1"/>
            <a:endParaRPr lang="en-US" dirty="0">
              <a:latin typeface="Tw Cen MT" charset="0"/>
            </a:endParaRPr>
          </a:p>
          <a:p>
            <a:pPr eaLnBrk="1" hangingPunct="1"/>
            <a:r>
              <a:rPr lang="en-US" dirty="0">
                <a:latin typeface="Tw Cen MT" charset="0"/>
              </a:rPr>
              <a:t>If we do not do our responsibility our quality of life will diminish and so will our government.</a:t>
            </a:r>
          </a:p>
          <a:p>
            <a:pPr eaLnBrk="1" hangingPunct="1">
              <a:buFont typeface="Arial" charset="0"/>
              <a:buNone/>
            </a:pPr>
            <a:endParaRPr lang="en-US" dirty="0">
              <a:latin typeface="Tw Cen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22530" grpId="0" build="p"/>
    </p:bld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atch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3003</TotalTime>
  <Words>471</Words>
  <Application>Microsoft Macintosh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Thatch</vt:lpstr>
      <vt:lpstr>Duties and Responsibilities of Citizens</vt:lpstr>
      <vt:lpstr>PowerPoint Presentation</vt:lpstr>
      <vt:lpstr>What is a duty?</vt:lpstr>
      <vt:lpstr>Obey the laws</vt:lpstr>
      <vt:lpstr>Pay taxes</vt:lpstr>
      <vt:lpstr>Defend the nation</vt:lpstr>
      <vt:lpstr>Serve in Court</vt:lpstr>
      <vt:lpstr>Attend School</vt:lpstr>
      <vt:lpstr>What is a responsibility?</vt:lpstr>
      <vt:lpstr>Be informed</vt:lpstr>
      <vt:lpstr>VOTE</vt:lpstr>
      <vt:lpstr>Participate in government</vt:lpstr>
      <vt:lpstr>Respect the rights of others</vt:lpstr>
      <vt:lpstr>PowerPoint Presentation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Duties and Responsibilities of Citizens</dc:title>
  <dc:creator>david.selin</dc:creator>
  <cp:lastModifiedBy>David Selin</cp:lastModifiedBy>
  <cp:revision>17</cp:revision>
  <cp:lastPrinted>2012-11-28T13:42:27Z</cp:lastPrinted>
  <dcterms:created xsi:type="dcterms:W3CDTF">2011-11-07T14:27:56Z</dcterms:created>
  <dcterms:modified xsi:type="dcterms:W3CDTF">2016-02-17T13:40:35Z</dcterms:modified>
</cp:coreProperties>
</file>