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38" r:id="rId1"/>
  </p:sldMasterIdLst>
  <p:notesMasterIdLst>
    <p:notesMasterId r:id="rId21"/>
  </p:notesMasterIdLst>
  <p:sldIdLst>
    <p:sldId id="270" r:id="rId2"/>
    <p:sldId id="263" r:id="rId3"/>
    <p:sldId id="269" r:id="rId4"/>
    <p:sldId id="256" r:id="rId5"/>
    <p:sldId id="261" r:id="rId6"/>
    <p:sldId id="264" r:id="rId7"/>
    <p:sldId id="271" r:id="rId8"/>
    <p:sldId id="272" r:id="rId9"/>
    <p:sldId id="258" r:id="rId10"/>
    <p:sldId id="259" r:id="rId11"/>
    <p:sldId id="260" r:id="rId12"/>
    <p:sldId id="262" r:id="rId13"/>
    <p:sldId id="265" r:id="rId14"/>
    <p:sldId id="266" r:id="rId15"/>
    <p:sldId id="267" r:id="rId16"/>
    <p:sldId id="273" r:id="rId17"/>
    <p:sldId id="274" r:id="rId18"/>
    <p:sldId id="268" r:id="rId19"/>
    <p:sldId id="25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800080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AF8ADF-2003-654D-B509-73BB76CDF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37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9B60A-F489-7443-B1C1-3AF1CD1AA9A3}" type="slidenum">
              <a:rPr lang="en-US"/>
              <a:pPr/>
              <a:t>2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7C5A5-5D64-8944-B7BB-62D13AA50627}" type="slidenum">
              <a:rPr lang="en-US"/>
              <a:pPr/>
              <a:t>13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59FFE-3981-D747-9CD3-260349920FE2}" type="slidenum">
              <a:rPr lang="en-US"/>
              <a:pPr/>
              <a:t>14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1FB85-7739-AF44-9D13-EA95AABEC2FD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22F18-7756-394B-8772-4D680D5D3389}" type="slidenum">
              <a:rPr lang="en-US"/>
              <a:pPr/>
              <a:t>18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E17E6-0577-BC45-BE6E-0E9FE5B1A4D7}" type="slidenum">
              <a:rPr lang="en-US"/>
              <a:pPr/>
              <a:t>19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9B60A-F489-7443-B1C1-3AF1CD1AA9A3}" type="slidenum">
              <a:rPr lang="en-US"/>
              <a:pPr/>
              <a:t>3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64C07-C025-0349-9C88-10CCC46E55AF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1B3B4-BBEA-344C-B17C-01662477A629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83D29-2829-B844-A168-15FDD6BFF674}" type="slidenum">
              <a:rPr lang="en-US"/>
              <a:pPr/>
              <a:t>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48E69-094A-8446-82B3-75822AFE8F04}" type="slidenum">
              <a:rPr lang="en-US"/>
              <a:pPr/>
              <a:t>9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7ED99-1E53-064C-B744-4764601C470C}" type="slidenum">
              <a:rPr lang="en-US"/>
              <a:pPr/>
              <a:t>10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03A32-ED59-034E-AD64-F9704BE8CBEB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89E08-EC0E-9F4A-91EF-40BF2EC29FEF}" type="slidenum">
              <a:rPr lang="en-US"/>
              <a:pPr/>
              <a:t>12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5669B-09A6-7C4A-A20A-7765943894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E574-43BE-6544-BCAF-76C70F362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9E89-8B21-3C44-9B94-FA7F007F9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B18F-8F83-CB45-9921-A4DDB8D3A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023D-B01F-D048-A7D9-9E4160FF8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5080-059D-7C4D-9394-29BE1D580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B3D-2143-0243-934E-44B8FCE49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073E-5703-0446-BD14-1FD952BF0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5BCC-D31A-514D-BCFA-441325867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DDD1-774A-F04A-AA03-DB9551B7F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2AA2AD7-FAF6-7448-B574-F91C7BAF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audio" Target="../media/audio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20844522">
            <a:off x="157985" y="780817"/>
            <a:ext cx="9661369" cy="5659123"/>
          </a:xfrm>
        </p:spPr>
        <p:txBody>
          <a:bodyPr>
            <a:prstTxWarp prst="textButtonPour">
              <a:avLst>
                <a:gd name="adj1" fmla="val 11370406"/>
                <a:gd name="adj2" fmla="val 4362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Lost Colony</a:t>
            </a:r>
            <a:endParaRPr lang="en-US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Blockbuster-Cast6_FC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457200"/>
            <a:ext cx="8128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4267200"/>
            <a:ext cx="4609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Roanoke</a:t>
            </a:r>
            <a:endParaRPr lang="en-US" sz="5400" dirty="0">
              <a:solidFill>
                <a:srgbClr val="00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5791200"/>
            <a:ext cx="479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Where did it go????</a:t>
            </a:r>
            <a:endParaRPr lang="en-US" sz="3600" dirty="0">
              <a:solidFill>
                <a:srgbClr val="0000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5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37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1132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248400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24200" y="5156200"/>
            <a:ext cx="408146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Sand" charset="0"/>
              </a:rPr>
              <a:t>(Jamestown Fort)</a:t>
            </a:r>
            <a:endParaRPr lang="en-US" sz="1800">
              <a:solidFill>
                <a:srgbClr val="000000"/>
              </a:solidFill>
              <a:latin typeface="San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396398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2895600" cy="2514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Captain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2819400" cy="236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John Smith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914400" y="4876800"/>
            <a:ext cx="7696200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(Handsome, ain’t he?)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2" grpId="0" animBg="1"/>
      <p:bldP spid="6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47833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4800600" y="609600"/>
            <a:ext cx="4038600" cy="2057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8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Pocahantas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410200" y="3505200"/>
            <a:ext cx="28178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Sand" charset="0"/>
              </a:rPr>
              <a:t>Ain’t she . . .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943600" y="4648200"/>
            <a:ext cx="28194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400">
                <a:solidFill>
                  <a:schemeClr val="accent2"/>
                </a:solidFill>
                <a:latin typeface="Sand" charset="0"/>
              </a:rPr>
              <a:t>CUTE!?</a:t>
            </a:r>
            <a:endParaRPr lang="en-US" sz="4400">
              <a:latin typeface="San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utoUpdateAnimBg="0"/>
      <p:bldP spid="819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32766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ea typeface="Impact"/>
                <a:cs typeface="Impact"/>
              </a:rPr>
              <a:t>JAMESTOWN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715000" y="1676400"/>
            <a:ext cx="297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Sand" charset="0"/>
              </a:rPr>
              <a:t>tried colonizing again</a:t>
            </a:r>
            <a:endParaRPr lang="en-US" sz="1400">
              <a:solidFill>
                <a:srgbClr val="000000"/>
              </a:solidFill>
              <a:latin typeface="Sand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343400" y="990600"/>
            <a:ext cx="26114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8000"/>
                </a:solidFill>
                <a:latin typeface="Sand" charset="0"/>
              </a:rPr>
              <a:t>King James I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45783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accent2"/>
                </a:solidFill>
                <a:latin typeface="Sand" charset="0"/>
              </a:rPr>
              <a:t>joint-stock companies</a:t>
            </a:r>
            <a:r>
              <a:rPr lang="en-US" dirty="0">
                <a:solidFill>
                  <a:schemeClr val="accent2"/>
                </a:solidFill>
                <a:latin typeface="Sand" charset="0"/>
              </a:rPr>
              <a:t>?</a:t>
            </a: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2133600" y="3124200"/>
            <a:ext cx="5600700" cy="641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Virginia Company of Plymouth</a:t>
            </a: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2057400" y="5257800"/>
            <a:ext cx="54483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Virginia Company of London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648200" y="4267200"/>
            <a:ext cx="5334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CC0000"/>
                </a:solidFill>
                <a:latin typeface="Sand" charset="0"/>
              </a:rPr>
              <a:t>&amp;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/>
      <p:bldP spid="11269" grpId="0"/>
      <p:bldP spid="11270" grpId="0"/>
      <p:bldP spid="11272" grpId="0" animBg="1"/>
      <p:bldP spid="11273" grpId="0" animBg="1"/>
      <p:bldP spid="112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" y="533400"/>
            <a:ext cx="3276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000" b="1" u="sng">
                <a:solidFill>
                  <a:srgbClr val="800080"/>
                </a:solidFill>
                <a:latin typeface="Old English Text" charset="0"/>
              </a:rPr>
              <a:t>charter</a:t>
            </a:r>
            <a:endParaRPr lang="en-US" sz="1400" b="1" u="sng">
              <a:solidFill>
                <a:srgbClr val="000000"/>
              </a:solidFill>
              <a:latin typeface="Sand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057400" y="1752600"/>
            <a:ext cx="4398963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Sand" charset="0"/>
              </a:rPr>
              <a:t> </a:t>
            </a:r>
            <a:r>
              <a:rPr lang="en-US" sz="4400" b="1">
                <a:solidFill>
                  <a:srgbClr val="008000"/>
                </a:solidFill>
                <a:latin typeface="Sand" charset="0"/>
              </a:rPr>
              <a:t>James River</a:t>
            </a:r>
            <a:endParaRPr lang="en-US" sz="2800">
              <a:solidFill>
                <a:srgbClr val="008000"/>
              </a:solidFill>
              <a:latin typeface="Sand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75438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Sand" charset="0"/>
              </a:rPr>
              <a:t>Named colony after the King</a:t>
            </a:r>
            <a:endParaRPr lang="en-US" sz="3600" b="1">
              <a:solidFill>
                <a:srgbClr val="000000"/>
              </a:solidFill>
              <a:latin typeface="Sand" charset="0"/>
            </a:endParaRPr>
          </a:p>
        </p:txBody>
      </p:sp>
      <p:sp>
        <p:nvSpPr>
          <p:cNvPr id="12294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4648200" y="4267200"/>
            <a:ext cx="32893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blurRad="63500" dist="563972" dir="14049741" sx="125000" sy="125000" algn="tl" rotWithShape="0">
                    <a:srgbClr val="C7DFD3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Jamestown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2667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C0C0C0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John Rolfe.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0" y="1524000"/>
            <a:ext cx="29527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Sand" charset="0"/>
              </a:rPr>
              <a:t> </a:t>
            </a:r>
            <a:r>
              <a:rPr lang="en-US" sz="2800">
                <a:solidFill>
                  <a:srgbClr val="CC0000"/>
                </a:solidFill>
                <a:latin typeface="Sand" charset="0"/>
              </a:rPr>
              <a:t>Grow Tobacco</a:t>
            </a:r>
            <a:endParaRPr lang="en-US" sz="1400">
              <a:solidFill>
                <a:srgbClr val="000000"/>
              </a:solidFill>
              <a:latin typeface="Sand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0" y="2895600"/>
            <a:ext cx="38227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CC0000"/>
                </a:solidFill>
                <a:latin typeface="Sand" charset="0"/>
              </a:rPr>
              <a:t>Made lot’s of</a:t>
            </a:r>
            <a:endParaRPr lang="en-US" sz="4000">
              <a:solidFill>
                <a:srgbClr val="000000"/>
              </a:solidFill>
              <a:latin typeface="Sand" charset="0"/>
            </a:endParaRPr>
          </a:p>
        </p:txBody>
      </p:sp>
      <p:sp>
        <p:nvSpPr>
          <p:cNvPr id="13318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6096000" y="1676400"/>
            <a:ext cx="2133600" cy="2590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8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$$$$$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362200" y="5334000"/>
            <a:ext cx="536098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Sand" charset="0"/>
              </a:rPr>
              <a:t>Indentured Servants</a:t>
            </a:r>
            <a:endParaRPr lang="en-US" sz="1400" b="1" i="1">
              <a:solidFill>
                <a:srgbClr val="000000"/>
              </a:solidFill>
              <a:latin typeface="Sand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143000" y="4140200"/>
            <a:ext cx="300355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8000"/>
                </a:solidFill>
                <a:latin typeface="Sand" charset="0"/>
              </a:rPr>
              <a:t>Plantations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utoUpdateAnimBg="0"/>
      <p:bldP spid="13317" grpId="0" autoUpdateAnimBg="0"/>
      <p:bldP spid="13318" grpId="0" animBg="1"/>
      <p:bldP spid="13319" grpId="0" autoUpdateAnimBg="0"/>
      <p:bldP spid="1332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Virginia Co. chose site they considered:</a:t>
            </a:r>
          </a:p>
          <a:p>
            <a:r>
              <a:rPr lang="en-US" dirty="0" smtClean="0"/>
              <a:t>Possible attacks by Powhatan</a:t>
            </a:r>
          </a:p>
          <a:p>
            <a:r>
              <a:rPr lang="en-US" dirty="0" smtClean="0"/>
              <a:t>Possible attacks by Spanish</a:t>
            </a:r>
          </a:p>
          <a:p>
            <a:r>
              <a:rPr lang="en-US" dirty="0" smtClean="0"/>
              <a:t>Far enough inland to be difficult for Spanish attack</a:t>
            </a:r>
          </a:p>
          <a:p>
            <a:r>
              <a:rPr lang="en-US" dirty="0" smtClean="0"/>
              <a:t>Protected by a strong fort with several artillery weapons.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0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in harbor deep enough for ship to moor there</a:t>
            </a:r>
          </a:p>
          <a:p>
            <a:r>
              <a:rPr lang="en-US" dirty="0" smtClean="0"/>
              <a:t>Important for possible trade with Great Britain &amp; Europe</a:t>
            </a:r>
          </a:p>
          <a:p>
            <a:r>
              <a:rPr lang="en-US" dirty="0" smtClean="0"/>
              <a:t>Good incase of colony evacuation</a:t>
            </a:r>
          </a:p>
          <a:p>
            <a:r>
              <a:rPr lang="en-US" dirty="0" smtClean="0"/>
              <a:t>Early years Jamestown settlers could not survive without food from Powhatan.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55626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House of Burgesses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57400" y="2362200"/>
            <a:ext cx="60198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8000"/>
                </a:solidFill>
                <a:latin typeface="Sand" charset="0"/>
              </a:rPr>
              <a:t>Representative</a:t>
            </a:r>
            <a:r>
              <a:rPr lang="en-US" sz="2800">
                <a:solidFill>
                  <a:srgbClr val="008000"/>
                </a:solidFill>
                <a:latin typeface="Sand" charset="0"/>
              </a:rPr>
              <a:t> Government</a:t>
            </a:r>
            <a:endParaRPr lang="en-US" sz="1400">
              <a:solidFill>
                <a:srgbClr val="000000"/>
              </a:solidFill>
              <a:latin typeface="Sand" charset="0"/>
            </a:endParaRPr>
          </a:p>
        </p:txBody>
      </p:sp>
      <p:sp>
        <p:nvSpPr>
          <p:cNvPr id="14342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2438400" y="3886200"/>
            <a:ext cx="4800600" cy="1768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  <a:ea typeface="Arial Black"/>
                <a:cs typeface="Arial Black"/>
              </a:rPr>
              <a:t>Royal Colony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/>
      <p:bldP spid="143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2514600" cy="3048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THE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3810000" y="2743200"/>
            <a:ext cx="4038600" cy="2646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  <a:ea typeface="Comic Sans MS"/>
                <a:cs typeface="Comic Sans MS"/>
              </a:rPr>
              <a:t>END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971800" y="304800"/>
            <a:ext cx="34290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ea typeface="Impact"/>
                <a:cs typeface="Impact"/>
              </a:rPr>
              <a:t>ROANOKE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3400" y="2540000"/>
            <a:ext cx="66294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Sand" charset="0"/>
              </a:rPr>
              <a:t>Walter Raleigh</a:t>
            </a:r>
            <a:r>
              <a:rPr lang="en-US" sz="1400" dirty="0">
                <a:solidFill>
                  <a:srgbClr val="0000FF"/>
                </a:solidFill>
                <a:latin typeface="Sand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established a colony of his own. </a:t>
            </a:r>
          </a:p>
          <a:p>
            <a:endParaRPr lang="en-US" sz="1400" dirty="0">
              <a:solidFill>
                <a:srgbClr val="000000"/>
              </a:solidFill>
              <a:latin typeface="Sand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3400" y="3124200"/>
            <a:ext cx="1371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Sand" charset="0"/>
              </a:rPr>
              <a:t>1585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33600" y="3124200"/>
            <a:ext cx="2117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and" charset="0"/>
              </a:rPr>
              <a:t>The  year was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was difficult , suffered  through a harsh winter colonists returned to England</a:t>
            </a:r>
          </a:p>
          <a:p>
            <a:endParaRPr lang="en-US" dirty="0" smtClean="0"/>
          </a:p>
          <a:p>
            <a:r>
              <a:rPr lang="en-US" dirty="0" smtClean="0"/>
              <a:t>John White, an artist made detailed pictures of what he saw.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utoUpdateAnimBg="0"/>
      <p:bldP spid="9221" grpId="0" autoUpdateAnimBg="0"/>
      <p:bldP spid="9222" grpId="0" autoUpdateAnimBg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971800" y="304800"/>
            <a:ext cx="34290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ea typeface="Impact"/>
                <a:cs typeface="Impact"/>
              </a:rPr>
              <a:t>ROANOKE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066800" y="2743200"/>
            <a:ext cx="37683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+mn-lt"/>
              </a:rPr>
              <a:t>Didn’t give up his dream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143000" y="3352800"/>
            <a:ext cx="1524000" cy="523220"/>
          </a:xfrm>
          <a:prstGeom prst="rect">
            <a:avLst/>
          </a:prstGeom>
          <a:solidFill>
            <a:srgbClr val="5ECC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Sand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Sand" charset="0"/>
              </a:rPr>
              <a:t>In </a:t>
            </a:r>
            <a:r>
              <a:rPr lang="en-US" sz="2800" dirty="0">
                <a:solidFill>
                  <a:srgbClr val="FFFF00"/>
                </a:solidFill>
                <a:latin typeface="Sand" charset="0"/>
              </a:rPr>
              <a:t>1587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133600" y="4114800"/>
            <a:ext cx="3091202" cy="461665"/>
          </a:xfrm>
          <a:prstGeom prst="rect">
            <a:avLst/>
          </a:prstGeom>
          <a:solidFill>
            <a:srgbClr val="5ECCF3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Sand" charset="0"/>
              </a:rPr>
              <a:t>John White</a:t>
            </a:r>
            <a:r>
              <a:rPr lang="en-US" dirty="0" smtClean="0">
                <a:solidFill>
                  <a:srgbClr val="FFFF00"/>
                </a:solidFill>
                <a:latin typeface="Sand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Sand" charset="0"/>
              </a:rPr>
              <a:t>returned</a:t>
            </a:r>
            <a:endParaRPr lang="en-US" dirty="0">
              <a:solidFill>
                <a:srgbClr val="FFFF00"/>
              </a:solidFill>
              <a:latin typeface="Sand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81000" y="4800600"/>
            <a:ext cx="8627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Sand" charset="0"/>
              </a:rPr>
              <a:t>This time, he sent 91 men, 17 women, and </a:t>
            </a:r>
            <a:r>
              <a:rPr lang="en-US" sz="2800" dirty="0" smtClean="0">
                <a:solidFill>
                  <a:srgbClr val="000000"/>
                </a:solidFill>
                <a:latin typeface="Sand" charset="0"/>
              </a:rPr>
              <a:t>9 </a:t>
            </a:r>
            <a:r>
              <a:rPr lang="en-US" sz="2800" dirty="0">
                <a:solidFill>
                  <a:srgbClr val="000000"/>
                </a:solidFill>
                <a:latin typeface="Sand" charset="0"/>
              </a:rPr>
              <a:t>children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276600" y="5486400"/>
            <a:ext cx="1958138" cy="461665"/>
          </a:xfrm>
          <a:prstGeom prst="rect">
            <a:avLst/>
          </a:prstGeom>
          <a:solidFill>
            <a:srgbClr val="5ECCF3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Sand" charset="0"/>
              </a:rPr>
              <a:t>Virginia Dare</a:t>
            </a:r>
            <a:endParaRPr lang="en-US" sz="1400" dirty="0">
              <a:solidFill>
                <a:srgbClr val="FFFF00"/>
              </a:solidFill>
              <a:latin typeface="Sand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57200" y="6096000"/>
            <a:ext cx="8520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and" charset="0"/>
              </a:rPr>
              <a:t>First American born child of English </a:t>
            </a:r>
            <a:r>
              <a:rPr lang="en-US" dirty="0" smtClean="0">
                <a:solidFill>
                  <a:srgbClr val="000000"/>
                </a:solidFill>
                <a:latin typeface="Sand" charset="0"/>
              </a:rPr>
              <a:t>parents-White’s Daughter</a:t>
            </a:r>
            <a:endParaRPr lang="en-US" dirty="0">
              <a:solidFill>
                <a:srgbClr val="000000"/>
              </a:solidFill>
              <a:latin typeface="S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3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3" grpId="0" autoUpdateAnimBg="0"/>
      <p:bldP spid="9225" grpId="0" autoUpdateAnimBg="0"/>
      <p:bldP spid="9227" grpId="0" autoUpdateAnimBg="0"/>
      <p:bldP spid="9228" grpId="0" autoUpdateAnimBg="0"/>
      <p:bldP spid="9229" grpId="0" autoUpdateAnimBg="0"/>
      <p:bldP spid="923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32593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410200" y="1447800"/>
            <a:ext cx="2819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Sand" charset="0"/>
              </a:rPr>
              <a:t>The north</a:t>
            </a:r>
          </a:p>
          <a:p>
            <a:r>
              <a:rPr lang="en-US" sz="4400" b="1">
                <a:solidFill>
                  <a:srgbClr val="000000"/>
                </a:solidFill>
                <a:latin typeface="Sand" charset="0"/>
              </a:rPr>
              <a:t> shore of</a:t>
            </a:r>
            <a:endParaRPr lang="en-US" sz="1800">
              <a:solidFill>
                <a:srgbClr val="000000"/>
              </a:solidFill>
              <a:latin typeface="Sand" charset="0"/>
            </a:endParaRPr>
          </a:p>
          <a:p>
            <a:endParaRPr lang="en-US" sz="800">
              <a:solidFill>
                <a:srgbClr val="000000"/>
              </a:solidFill>
              <a:latin typeface="San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3290" y="5562600"/>
            <a:ext cx="668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Roanoke Island, N. 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019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066800" y="990600"/>
            <a:ext cx="67119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Sand" charset="0"/>
              </a:rPr>
              <a:t>(Actually, the Colonists got this stuff </a:t>
            </a:r>
          </a:p>
          <a:p>
            <a:r>
              <a:rPr lang="en-US">
                <a:solidFill>
                  <a:srgbClr val="000000"/>
                </a:solidFill>
                <a:latin typeface="Sand" charset="0"/>
              </a:rPr>
              <a:t>from their Native American neighbors.)</a:t>
            </a:r>
            <a:endParaRPr lang="en-US" sz="1800">
              <a:solidFill>
                <a:srgbClr val="000000"/>
              </a:solidFill>
              <a:latin typeface="Sand" charset="0"/>
            </a:endParaRPr>
          </a:p>
        </p:txBody>
      </p:sp>
      <p:sp>
        <p:nvSpPr>
          <p:cNvPr id="7172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6527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/>
                <a:ea typeface="Arial Black"/>
                <a:cs typeface="Arial Black"/>
              </a:rPr>
              <a:t>Typical foods of the area.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Sand" charset="0"/>
              </a:rPr>
              <a:t>When he returned he found</a:t>
            </a:r>
            <a:endParaRPr lang="en-US" sz="1400">
              <a:solidFill>
                <a:srgbClr val="000000"/>
              </a:solidFill>
              <a:latin typeface="Sand" charset="0"/>
            </a:endParaRP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228600" y="1676400"/>
            <a:ext cx="69342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entire colony had disappeared without </a:t>
            </a: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6858000" y="2286000"/>
            <a:ext cx="1981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a trace. . 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219200" y="3810000"/>
            <a:ext cx="35337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Sand" charset="0"/>
              </a:rPr>
              <a:t>Only one</a:t>
            </a:r>
            <a:r>
              <a:rPr lang="en-US" sz="1400">
                <a:solidFill>
                  <a:srgbClr val="000000"/>
                </a:solidFill>
                <a:latin typeface="Sand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Sand" charset="0"/>
              </a:rPr>
              <a:t>clue</a:t>
            </a:r>
            <a:r>
              <a:rPr lang="en-US" sz="1400">
                <a:solidFill>
                  <a:srgbClr val="000000"/>
                </a:solidFill>
                <a:latin typeface="Sand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Sand" charset="0"/>
              </a:rPr>
              <a:t>was found</a:t>
            </a:r>
            <a:endParaRPr lang="en-US" sz="1400">
              <a:solidFill>
                <a:srgbClr val="000000"/>
              </a:solidFill>
              <a:latin typeface="Sand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828800" y="5105400"/>
            <a:ext cx="19891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Sand" charset="0"/>
              </a:rPr>
              <a:t>the word</a:t>
            </a:r>
          </a:p>
        </p:txBody>
      </p:sp>
      <p:sp>
        <p:nvSpPr>
          <p:cNvPr id="10250" name="WordArt 10" descr="Narrow vertical"/>
          <p:cNvSpPr>
            <a:spLocks noChangeArrowheads="1" noChangeShapeType="1" noTextEdit="1"/>
          </p:cNvSpPr>
          <p:nvPr/>
        </p:nvSpPr>
        <p:spPr bwMode="auto">
          <a:xfrm>
            <a:off x="4495800" y="5334000"/>
            <a:ext cx="3276600" cy="10826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8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COROATOAN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6" grpId="0" animBg="1"/>
      <p:bldP spid="10247" grpId="0" animBg="1"/>
      <p:bldP spid="10248" grpId="0" autoUpdateAnimBg="0"/>
      <p:bldP spid="10249" grpId="0" autoUpdateAnimBg="0"/>
      <p:bldP spid="102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Historians have never stopped trying to find the answer to where the citizens of Roanoke went</a:t>
            </a:r>
          </a:p>
          <a:p>
            <a:r>
              <a:rPr lang="en-US" dirty="0" smtClean="0"/>
              <a:t>2012 scientists used infrared light, x-ray spectroscopy along with other modern imaging machines</a:t>
            </a:r>
          </a:p>
          <a:p>
            <a:r>
              <a:rPr lang="en-US" dirty="0" smtClean="0"/>
              <a:t>Discovered two small patches on a map drawn by John White</a:t>
            </a:r>
          </a:p>
          <a:p>
            <a:r>
              <a:rPr lang="en-US" dirty="0" smtClean="0"/>
              <a:t>One patch might of covered what they think is another fort?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6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Puzzling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would scientists be exited about this find?</a:t>
            </a:r>
          </a:p>
          <a:p>
            <a:endParaRPr lang="en-US" dirty="0"/>
          </a:p>
          <a:p>
            <a:r>
              <a:rPr lang="en-US" dirty="0" smtClean="0"/>
              <a:t>Why do you think that patch might have been placed over the location of the fort?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6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11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5105400" y="533400"/>
            <a:ext cx="40386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Different view of 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724400" y="3124200"/>
            <a:ext cx="3962400" cy="2667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ea typeface="Impact"/>
                <a:cs typeface="Impact"/>
              </a:rPr>
              <a:t>Jamestown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1507</TotalTime>
  <Words>408</Words>
  <Application>Microsoft Macintosh PowerPoint</Application>
  <PresentationFormat>On-screen Show (4:3)</PresentationFormat>
  <Paragraphs>94</Paragraphs>
  <Slides>19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Breeze</vt:lpstr>
      <vt:lpstr>The Lost Colony</vt:lpstr>
      <vt:lpstr>PowerPoint Presentation</vt:lpstr>
      <vt:lpstr>PowerPoint Presentation</vt:lpstr>
      <vt:lpstr>PowerPoint Presentation</vt:lpstr>
      <vt:lpstr>PowerPoint Presentation</vt:lpstr>
      <vt:lpstr>When he returned he found</vt:lpstr>
      <vt:lpstr>Solving the puzzle</vt:lpstr>
      <vt:lpstr>Puzzling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Choosing a Site</vt:lpstr>
      <vt:lpstr>Choosing a Site</vt:lpstr>
      <vt:lpstr>PowerPoint Presentation</vt:lpstr>
      <vt:lpstr>PowerPoint Presentation</vt:lpstr>
    </vt:vector>
  </TitlesOfParts>
  <Company>IHMS--EDUCATION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D. SELIN</dc:creator>
  <cp:lastModifiedBy>David Selin</cp:lastModifiedBy>
  <cp:revision>24</cp:revision>
  <dcterms:created xsi:type="dcterms:W3CDTF">2001-11-06T16:01:31Z</dcterms:created>
  <dcterms:modified xsi:type="dcterms:W3CDTF">2014-10-30T13:50:42Z</dcterms:modified>
</cp:coreProperties>
</file>