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259" r:id="rId4"/>
    <p:sldId id="261" r:id="rId5"/>
    <p:sldId id="256" r:id="rId6"/>
    <p:sldId id="260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84" r:id="rId15"/>
    <p:sldId id="271" r:id="rId16"/>
    <p:sldId id="285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  <p:sldId id="283" r:id="rId29"/>
  </p:sldIdLst>
  <p:sldSz cx="9144000" cy="6858000" type="screen4x3"/>
  <p:notesSz cx="6858000" cy="91900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4751" autoAdjust="0"/>
  </p:normalViewPr>
  <p:slideViewPr>
    <p:cSldViewPr>
      <p:cViewPr varScale="1">
        <p:scale>
          <a:sx n="104" d="100"/>
          <a:sy n="104" d="100"/>
        </p:scale>
        <p:origin x="-17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00AE9AD-213E-404F-96BC-1889C10B7A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72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95812" cy="3446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59AAFCFB-3A37-B44B-BA4A-0E7723DDFF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60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836DDBA8-8D16-5541-8361-55C884B4BEEE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9487FEE2-288D-594F-85BE-90518E9B8DF2}" type="slidenum">
              <a:rPr lang="en-US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DE2DBCE1-BEFF-6E4C-A33C-8F9C1108F43A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225E6579-BE5E-0849-B22D-F2B9835FDB0E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724545C0-95F9-9C4B-8329-73A4B60A15AB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724545C0-95F9-9C4B-8329-73A4B60A15AB}" type="slidenum">
              <a:rPr lang="en-US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8EA92861-42A2-C24E-93BA-45FC1D6E95DB}" type="slidenum">
              <a:rPr lang="en-US">
                <a:latin typeface="Arial" charset="0"/>
              </a:rPr>
              <a:pPr/>
              <a:t>15</a:t>
            </a:fld>
            <a:endParaRPr lang="en-US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8EA92861-42A2-C24E-93BA-45FC1D6E95DB}" type="slidenum">
              <a:rPr lang="en-US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834A3655-2B2F-BB4D-A815-4F5A7ECB9432}" type="slidenum">
              <a:rPr lang="en-US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9533E0D5-BE16-F644-8A99-D5D434FCB7B4}" type="slidenum">
              <a:rPr lang="en-US">
                <a:latin typeface="Arial" charset="0"/>
              </a:rPr>
              <a:pPr/>
              <a:t>18</a:t>
            </a:fld>
            <a:endParaRPr lang="en-US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E6CBF735-AF3C-484C-8290-21BC8B76003A}" type="slidenum">
              <a:rPr lang="en-US">
                <a:latin typeface="Arial" charset="0"/>
              </a:rPr>
              <a:pPr/>
              <a:t>19</a:t>
            </a:fld>
            <a:endParaRPr lang="en-US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E520B6C0-71E2-3D43-AC5F-60CEAD603200}" type="slidenum">
              <a:rPr lang="en-US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3C5F0A6A-3DE9-284C-B577-3949E2B8FECB}" type="slidenum">
              <a:rPr lang="en-US">
                <a:latin typeface="Arial" charset="0"/>
              </a:rPr>
              <a:pPr/>
              <a:t>20</a:t>
            </a:fld>
            <a:endParaRPr lang="en-US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C36E0CA0-AFFC-6844-B82A-7FF0D0622F54}" type="slidenum">
              <a:rPr lang="en-US">
                <a:latin typeface="Arial" charset="0"/>
              </a:rPr>
              <a:pPr/>
              <a:t>21</a:t>
            </a:fld>
            <a:endParaRPr lang="en-US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9D494659-438D-434E-AC49-856B721FFAC4}" type="slidenum">
              <a:rPr lang="en-US">
                <a:latin typeface="Arial" charset="0"/>
              </a:rPr>
              <a:pPr/>
              <a:t>22</a:t>
            </a:fld>
            <a:endParaRPr lang="en-US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84243A1B-8972-6E47-B78D-4A50CAD2E712}" type="slidenum">
              <a:rPr lang="en-US">
                <a:latin typeface="Arial" charset="0"/>
              </a:rPr>
              <a:pPr/>
              <a:t>23</a:t>
            </a:fld>
            <a:endParaRPr lang="en-US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C3451ACA-FDB7-724C-8674-EAC301C62490}" type="slidenum">
              <a:rPr lang="en-US">
                <a:latin typeface="Arial" charset="0"/>
              </a:rPr>
              <a:pPr/>
              <a:t>24</a:t>
            </a:fld>
            <a:endParaRPr lang="en-US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E3D87A14-1013-D64E-87F4-135F24FD3429}" type="slidenum">
              <a:rPr lang="en-US">
                <a:latin typeface="Arial" charset="0"/>
              </a:rPr>
              <a:pPr/>
              <a:t>25</a:t>
            </a:fld>
            <a:endParaRPr lang="en-US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C7CBF9AB-4BB9-3E4C-8985-C2C392C2A048}" type="slidenum">
              <a:rPr lang="en-US">
                <a:latin typeface="Arial" charset="0"/>
              </a:rPr>
              <a:pPr/>
              <a:t>26</a:t>
            </a:fld>
            <a:endParaRPr lang="en-US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08678F2E-4A08-B442-A3C7-AB031857DDC6}" type="slidenum">
              <a:rPr lang="en-US">
                <a:latin typeface="Arial" charset="0"/>
              </a:rPr>
              <a:pPr/>
              <a:t>27</a:t>
            </a:fld>
            <a:endParaRPr lang="en-US">
              <a:latin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0BD09DCB-7115-794F-B28C-4ED9FA0EB58F}" type="slidenum">
              <a:rPr lang="en-US">
                <a:latin typeface="Arial" charset="0"/>
              </a:rPr>
              <a:pPr/>
              <a:t>28</a:t>
            </a:fld>
            <a:endParaRPr lang="en-US"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DFF0825-D53F-FA4C-9256-4AF71CA7C824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B6DA42E8-A9D8-2D4D-92A9-EAB9D7EDDC4D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2D199F2D-A4B6-9949-A305-BA7E4A571812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39A551FD-8B8D-CD4F-8229-A77811186008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8CBD06B-BA7E-A546-B5C5-0B57F6ADA411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270B156D-CFAC-794C-9579-63545301453E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1D4D34D3-1A11-BE42-B64A-0700E9DDC20F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pitchFamily="66" charset="0"/>
                  <a:ea typeface="+mn-ea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pitchFamily="66" charset="0"/>
                  <a:ea typeface="+mn-ea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pitchFamily="66" charset="0"/>
                  <a:ea typeface="+mn-ea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pitchFamily="66" charset="0"/>
                  <a:ea typeface="+mn-ea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pitchFamily="66" charset="0"/>
                <a:ea typeface="+mn-ea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4F65D6A-56F9-D341-98A7-5C203CC91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2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C15CA6-E5F2-5342-9F6A-56933C7A8D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3CEA25-491B-AA44-A489-43CD2509B4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16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3063C-B853-1646-BA6A-8C138D9E56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66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937E4-A8E6-4247-8E29-54E06EEB80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4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A8F08-CF4C-FF43-9FC5-D609CC82B0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7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9B43A-25A0-0B40-BA53-A8E44F57F3F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4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FCABDB-0F8E-CC45-8F3F-E1CEB434EE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7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99F3C-FD31-3F47-A6A3-2D869C9836A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4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3E51-4DDF-DF42-92EF-6F899C8792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1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9B0F5A-8C96-DE46-BF01-5F0D6ECFB9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5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CB5294-E64B-3247-AA56-523467EBA86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7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470EA1-D002-4B47-9D96-0DE0548D6E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37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2EEB0EC-7B15-F04F-975D-637EE095D2E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99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pitchFamily="66" charset="0"/>
                  <a:ea typeface="+mn-ea"/>
                </a:endParaRPr>
              </a:p>
            </p:txBody>
          </p:sp>
          <p:sp>
            <p:nvSpPr>
              <p:cNvPr id="399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pitchFamily="66" charset="0"/>
                  <a:ea typeface="+mn-ea"/>
                </a:endParaRPr>
              </a:p>
            </p:txBody>
          </p:sp>
          <p:sp>
            <p:nvSpPr>
              <p:cNvPr id="399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pitchFamily="66" charset="0"/>
                  <a:ea typeface="+mn-ea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pitchFamily="66" charset="0"/>
                  <a:ea typeface="+mn-ea"/>
                </a:endParaRPr>
              </a:p>
            </p:txBody>
          </p:sp>
        </p:grpSp>
        <p:sp>
          <p:nvSpPr>
            <p:cNvPr id="399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pitchFamily="66" charset="0"/>
                <a:ea typeface="+mn-ea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WhiteHouseEngraving.JPG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S=96062857/K=Napolean+Bonaparte/v=2/SID=w/l=II/R=9/SS=i/OID=51cf1e6d85140fae/;_ylt=A9G_RthPJTRE.04Bk_KJzbkF;_ylu=X3oDMTBjMzRvMDBnBHBvcwM5BHNlYwNzcg--/SIG=1d0t6o61o/EXP=1144354511/*-http://images.search.yahoo.com/search/images/view?back=http://images.search.yahoo.com/search/images?p=Napolean%2520Bonaparte&amp;fr=ieas&amp;w=120&amp;h=203&amp;imgurl=numismondo.com/papermoney/haiti/1790/napolean_bonaparte_tn.jpg&amp;rurl=http://numismondo.com/papermoney/haiti/1790&amp;size=18.9kB&amp;name=napolean_bonaparte_tn.jpg&amp;p=Napolean+Bonaparte&amp;type=jpeg&amp;no=9&amp;tt=140&amp;ei=UTF-8" TargetMode="External"/><Relationship Id="rId4" Type="http://schemas.openxmlformats.org/officeDocument/2006/relationships/image" Target="../media/image14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10.1.11.146:8083/prsrel041505.pdf" TargetMode="External"/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6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hyperlink" Target="http://www.monticello.org/streaming/jeffersonlives.html" TargetMode="External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Comic Sans MS" charset="0"/>
              </a:rPr>
              <a:t>Jefferson 1</a:t>
            </a:r>
            <a:r>
              <a:rPr lang="en-US" sz="3600" baseline="30000">
                <a:latin typeface="Comic Sans MS" charset="0"/>
              </a:rPr>
              <a:t>st</a:t>
            </a:r>
            <a:r>
              <a:rPr lang="en-US" sz="3600">
                <a:latin typeface="Comic Sans MS" charset="0"/>
              </a:rPr>
              <a:t> President to be inaugurated in Washington D. C.</a:t>
            </a:r>
          </a:p>
        </p:txBody>
      </p:sp>
      <p:pic>
        <p:nvPicPr>
          <p:cNvPr id="41992" name="Picture 8" descr="19th Century view of the White House as seen from the southwest, with the old West Wing visible.">
            <a:hlinkClick r:id="rId3" tooltip="19th Century view of the White House as seen from the southwest, with the old West Wing visible.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1905000"/>
            <a:ext cx="4648200" cy="2400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685800" y="4876800"/>
            <a:ext cx="80772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Difficult to get around Washington D. C.</a:t>
            </a:r>
          </a:p>
          <a:p>
            <a:pPr algn="ctr"/>
            <a:r>
              <a:rPr lang="en-US" sz="2400"/>
              <a:t>Muddy Streets</a:t>
            </a:r>
          </a:p>
          <a:p>
            <a:pPr algn="ctr"/>
            <a:r>
              <a:rPr lang="en-US" sz="2400"/>
              <a:t>Unfinished buildings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19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9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Developed a patent system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z="2800">
              <a:latin typeface="Garamond" charset="0"/>
            </a:endParaRPr>
          </a:p>
          <a:p>
            <a:pPr eaLnBrk="1" hangingPunct="1"/>
            <a:r>
              <a:rPr lang="en-US" sz="2800">
                <a:latin typeface="Garamond" charset="0"/>
              </a:rPr>
              <a:t>Didn</a:t>
            </a:r>
            <a:r>
              <a:rPr lang="ja-JP" altLang="en-US" sz="2800">
                <a:latin typeface="Garamond" charset="0"/>
              </a:rPr>
              <a:t>’</a:t>
            </a:r>
            <a:r>
              <a:rPr lang="en-US" sz="2800">
                <a:latin typeface="Garamond" charset="0"/>
              </a:rPr>
              <a:t>t like it at first </a:t>
            </a:r>
          </a:p>
          <a:p>
            <a:pPr eaLnBrk="1" hangingPunct="1"/>
            <a:endParaRPr lang="en-US" sz="2800">
              <a:latin typeface="Garamond" charset="0"/>
            </a:endParaRPr>
          </a:p>
          <a:p>
            <a:pPr eaLnBrk="1" hangingPunct="1"/>
            <a:r>
              <a:rPr lang="en-US" sz="2800">
                <a:latin typeface="Garamond" charset="0"/>
              </a:rPr>
              <a:t>After becoming an inventor could see how it strongly encouraged invetntions</a:t>
            </a:r>
          </a:p>
        </p:txBody>
      </p:sp>
      <p:pic>
        <p:nvPicPr>
          <p:cNvPr id="56326" name="Picture 6" descr="Seal of the United States Patent and Trademark Office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2209800"/>
            <a:ext cx="2514600" cy="2514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563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2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Developed a Wheel Cipher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3810000"/>
            <a:ext cx="7848600" cy="2773363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800" smtClean="0">
                <a:ea typeface="+mn-ea"/>
              </a:rPr>
              <a:t>Today kids use these called decoder rings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800" smtClean="0">
                <a:ea typeface="+mn-ea"/>
              </a:rPr>
              <a:t>Used to decode and code messages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800" smtClean="0">
                <a:ea typeface="+mn-ea"/>
              </a:rPr>
              <a:t>Wanted to use this for military purposes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800" smtClean="0">
                <a:ea typeface="+mn-ea"/>
              </a:rPr>
              <a:t>Iron spindle, 26 cylindrical wooden pieces threaded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800" smtClean="0">
              <a:ea typeface="+mn-ea"/>
            </a:endParaRPr>
          </a:p>
        </p:txBody>
      </p:sp>
      <p:pic>
        <p:nvPicPr>
          <p:cNvPr id="57350" name="Picture 6" descr="invention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371600"/>
            <a:ext cx="4114800" cy="2317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43200"/>
            <a:ext cx="4038600" cy="1676400"/>
          </a:xfrm>
        </p:spPr>
        <p:txBody>
          <a:bodyPr/>
          <a:lstStyle/>
          <a:p>
            <a:pPr eaLnBrk="1" hangingPunct="1"/>
            <a:r>
              <a:rPr lang="en-US" sz="3600">
                <a:latin typeface="Comic Sans MS" charset="0"/>
              </a:rPr>
              <a:t>Developed the Swivel Chair</a:t>
            </a:r>
          </a:p>
        </p:txBody>
      </p:sp>
      <p:pic>
        <p:nvPicPr>
          <p:cNvPr id="58374" name="Picture 6" descr="swivel%20chair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2500" y="1690688"/>
            <a:ext cx="30480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Marbury Vs Madison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800" smtClean="0">
                <a:ea typeface="+mn-ea"/>
              </a:rPr>
              <a:t>Pres. Adams last night in office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800" smtClean="0">
                <a:ea typeface="+mn-ea"/>
              </a:rPr>
              <a:t>Appointed William Marbury as a judge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800" smtClean="0">
                <a:ea typeface="+mn-ea"/>
              </a:rPr>
              <a:t>Chief Justice = John Marshall at this time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800" smtClean="0">
                <a:ea typeface="+mn-ea"/>
              </a:rPr>
              <a:t>Jefferson told Madison not to deliver papers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800" smtClean="0">
                <a:ea typeface="+mn-ea"/>
              </a:rPr>
              <a:t>Marbury sues Madison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>
              <a:ea typeface="+mn-ea"/>
            </a:endParaRPr>
          </a:p>
        </p:txBody>
      </p:sp>
      <p:pic>
        <p:nvPicPr>
          <p:cNvPr id="59397" name="Picture 5" descr="j023413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447800"/>
            <a:ext cx="1952625" cy="2076450"/>
          </a:xfrm>
        </p:spPr>
      </p:pic>
      <p:sp>
        <p:nvSpPr>
          <p:cNvPr id="59398" name="Oval 6"/>
          <p:cNvSpPr>
            <a:spLocks noChangeArrowheads="1"/>
          </p:cNvSpPr>
          <p:nvPr/>
        </p:nvSpPr>
        <p:spPr bwMode="auto">
          <a:xfrm>
            <a:off x="457200" y="3886200"/>
            <a:ext cx="4038600" cy="2438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Marbury became known as </a:t>
            </a:r>
          </a:p>
          <a:p>
            <a:pPr algn="ctr"/>
            <a:r>
              <a:rPr lang="en-US">
                <a:solidFill>
                  <a:schemeClr val="bg2"/>
                </a:solidFill>
              </a:rPr>
              <a:t>The </a:t>
            </a:r>
          </a:p>
          <a:p>
            <a:pPr algn="ctr"/>
            <a:r>
              <a:rPr lang="en-US">
                <a:solidFill>
                  <a:schemeClr val="bg2"/>
                </a:solidFill>
              </a:rPr>
              <a:t>MIDNIGHT </a:t>
            </a:r>
          </a:p>
          <a:p>
            <a:pPr algn="ctr"/>
            <a:r>
              <a:rPr lang="en-US">
                <a:solidFill>
                  <a:schemeClr val="bg2"/>
                </a:solidFill>
              </a:rPr>
              <a:t>JUDGE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593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2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3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1350"/>
                            </p:stCondLst>
                            <p:childTnLst>
                              <p:par>
                                <p:cTn id="4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2700"/>
                            </p:stCondLst>
                            <p:childTnLst>
                              <p:par>
                                <p:cTn id="5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6" grpId="0" build="p"/>
      <p:bldP spid="5939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Marbury Vs Madison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Marbury wanted court to force the delivery of the papers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800" smtClean="0">
              <a:ea typeface="+mn-ea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Chief Justice = John Marshall at this time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Jefferson told Madison not to deliver papers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Marbury sues Madison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</p:txBody>
      </p:sp>
      <p:pic>
        <p:nvPicPr>
          <p:cNvPr id="59397" name="Picture 5" descr="j023413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447800"/>
            <a:ext cx="1952625" cy="2076450"/>
          </a:xfrm>
        </p:spPr>
      </p:pic>
      <p:sp>
        <p:nvSpPr>
          <p:cNvPr id="59398" name="Oval 6"/>
          <p:cNvSpPr>
            <a:spLocks noChangeArrowheads="1"/>
          </p:cNvSpPr>
          <p:nvPr/>
        </p:nvSpPr>
        <p:spPr bwMode="auto">
          <a:xfrm>
            <a:off x="457200" y="3886200"/>
            <a:ext cx="4038600" cy="2438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Marbury became known as </a:t>
            </a:r>
          </a:p>
          <a:p>
            <a:pPr algn="ctr"/>
            <a:r>
              <a:rPr lang="en-US">
                <a:solidFill>
                  <a:schemeClr val="bg2"/>
                </a:solidFill>
              </a:rPr>
              <a:t>The </a:t>
            </a:r>
          </a:p>
          <a:p>
            <a:pPr algn="ctr"/>
            <a:r>
              <a:rPr lang="en-US">
                <a:solidFill>
                  <a:schemeClr val="bg2"/>
                </a:solidFill>
              </a:rPr>
              <a:t>MIDNIGHT </a:t>
            </a:r>
          </a:p>
          <a:p>
            <a:pPr algn="ctr"/>
            <a:r>
              <a:rPr lang="en-US">
                <a:solidFill>
                  <a:schemeClr val="bg2"/>
                </a:solidFill>
              </a:rPr>
              <a:t>JUDGE</a:t>
            </a:r>
          </a:p>
        </p:txBody>
      </p:sp>
    </p:spTree>
    <p:extLst>
      <p:ext uri="{BB962C8B-B14F-4D97-AF65-F5344CB8AC3E}">
        <p14:creationId xmlns:p14="http://schemas.microsoft.com/office/powerpoint/2010/main" val="2178113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593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800"/>
                            </p:stCondLst>
                            <p:childTnLst>
                              <p:par>
                                <p:cTn id="2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350"/>
                            </p:stCondLst>
                            <p:childTnLst>
                              <p:par>
                                <p:cTn id="3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17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6" grpId="0" build="p"/>
      <p:bldP spid="5939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omic Sans MS" charset="0"/>
              </a:rPr>
              <a:t>Judiciary Act of </a:t>
            </a:r>
            <a:r>
              <a:rPr lang="en-US" dirty="0" smtClean="0">
                <a:latin typeface="Comic Sans MS" charset="0"/>
              </a:rPr>
              <a:t>1801</a:t>
            </a:r>
            <a:endParaRPr lang="en-US" dirty="0">
              <a:latin typeface="Comic Sans MS" charset="0"/>
            </a:endParaRPr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19200"/>
            <a:ext cx="4038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charset="0"/>
              </a:rPr>
              <a:t>He asked Supreme court to rule</a:t>
            </a:r>
            <a:endParaRPr lang="en-US" sz="2800" dirty="0">
              <a:latin typeface="Garamond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charset="0"/>
              </a:rPr>
              <a:t>Court said did not have jurisdiction</a:t>
            </a:r>
            <a:endParaRPr lang="en-US" sz="2800" dirty="0">
              <a:latin typeface="Garamond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charset="0"/>
              </a:rPr>
              <a:t>Marbury claimed </a:t>
            </a:r>
            <a:r>
              <a:rPr lang="en-US" sz="2800" dirty="0" smtClean="0">
                <a:latin typeface="Garamond" charset="0"/>
              </a:rPr>
              <a:t>the </a:t>
            </a:r>
            <a:r>
              <a:rPr lang="en-US" sz="2800" dirty="0" smtClean="0">
                <a:latin typeface="Garamond" charset="0"/>
              </a:rPr>
              <a:t>act of 1801did give Congress the the authority</a:t>
            </a:r>
            <a:endParaRPr lang="en-US" sz="2800" dirty="0">
              <a:latin typeface="Garamond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charset="0"/>
              </a:rPr>
              <a:t>Court ruled it violated the constitution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charset="0"/>
              </a:rPr>
              <a:t>Court could here only certain types of cases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charset="0"/>
              </a:rPr>
              <a:t>His was not one of them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Garamond" charset="0"/>
            </a:endParaRP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381000" y="1752600"/>
            <a:ext cx="3810000" cy="380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n-ea"/>
              </a:rPr>
              <a:t>This </a:t>
            </a:r>
          </a:p>
          <a:p>
            <a:pPr algn="ctr">
              <a:defRPr/>
            </a:pPr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n-ea"/>
              </a:rPr>
              <a:t>Was An </a:t>
            </a:r>
          </a:p>
          <a:p>
            <a:pPr algn="ctr">
              <a:defRPr/>
            </a:pPr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n-ea"/>
              </a:rPr>
              <a:t>Important</a:t>
            </a:r>
          </a:p>
          <a:p>
            <a:pPr algn="ctr">
              <a:defRPr/>
            </a:pPr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n-ea"/>
              </a:rPr>
              <a:t>Precedent</a:t>
            </a:r>
          </a:p>
          <a:p>
            <a:pPr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47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7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47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950"/>
                            </p:stCondLst>
                            <p:childTnLst>
                              <p:par>
                                <p:cTn id="2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47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7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7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47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47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47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47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7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7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9" grpId="0" build="p"/>
      <p:bldP spid="747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omic Sans MS" charset="0"/>
              </a:rPr>
              <a:t>Judiciary Act of </a:t>
            </a:r>
            <a:r>
              <a:rPr lang="en-US" dirty="0" smtClean="0">
                <a:latin typeface="Comic Sans MS" charset="0"/>
              </a:rPr>
              <a:t>1801</a:t>
            </a:r>
            <a:endParaRPr lang="en-US" dirty="0">
              <a:latin typeface="Comic Sans MS" charset="0"/>
            </a:endParaRPr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charset="0"/>
              </a:rPr>
              <a:t>The law that Marbury case was dependent on was therefore unconstitutional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charset="0"/>
              </a:rPr>
              <a:t>This case helped the Supreme court’s power to check the power of the other branches</a:t>
            </a:r>
            <a:endParaRPr lang="en-US" sz="2800" dirty="0">
              <a:latin typeface="Garamond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Garamond" charset="0"/>
            </a:endParaRP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381000" y="1752600"/>
            <a:ext cx="3810000" cy="380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n-ea"/>
              </a:rPr>
              <a:t>This </a:t>
            </a:r>
          </a:p>
          <a:p>
            <a:pPr algn="ctr">
              <a:defRPr/>
            </a:pPr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n-ea"/>
              </a:rPr>
              <a:t>Was An </a:t>
            </a:r>
          </a:p>
          <a:p>
            <a:pPr algn="ctr">
              <a:defRPr/>
            </a:pPr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n-ea"/>
              </a:rPr>
              <a:t>Important</a:t>
            </a:r>
          </a:p>
          <a:p>
            <a:pPr algn="ctr">
              <a:defRPr/>
            </a:pPr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n-ea"/>
              </a:rPr>
              <a:t>Precedent</a:t>
            </a:r>
          </a:p>
          <a:p>
            <a:pPr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0746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4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9" grpId="0" build="p"/>
      <p:bldP spid="747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omic Sans MS" charset="0"/>
              </a:rPr>
              <a:t>Why?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smtClean="0">
                <a:ea typeface="+mn-ea"/>
              </a:rPr>
              <a:t>   It gave supreme court power to decide whether laws passed by congress or constitutional or not.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>
              <a:ea typeface="+mn-ea"/>
            </a:endParaRPr>
          </a:p>
        </p:txBody>
      </p:sp>
      <p:pic>
        <p:nvPicPr>
          <p:cNvPr id="76808" name="Picture 8" descr="Image Preview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09800"/>
            <a:ext cx="3903663" cy="2592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45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omic Sans MS" charset="0"/>
              </a:rPr>
              <a:t>This power of the court is called</a:t>
            </a:r>
          </a:p>
        </p:txBody>
      </p:sp>
      <p:sp>
        <p:nvSpPr>
          <p:cNvPr id="78853" name="WordArt 5"/>
          <p:cNvSpPr>
            <a:spLocks noChangeArrowheads="1" noChangeShapeType="1" noTextEdit="1"/>
          </p:cNvSpPr>
          <p:nvPr/>
        </p:nvSpPr>
        <p:spPr bwMode="auto">
          <a:xfrm>
            <a:off x="1295400" y="1981200"/>
            <a:ext cx="4419600" cy="2057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Judicial </a:t>
            </a:r>
          </a:p>
        </p:txBody>
      </p:sp>
      <p:sp>
        <p:nvSpPr>
          <p:cNvPr id="78854" name="WordArt 6"/>
          <p:cNvSpPr>
            <a:spLocks noChangeArrowheads="1" noChangeShapeType="1" noTextEdit="1"/>
          </p:cNvSpPr>
          <p:nvPr/>
        </p:nvSpPr>
        <p:spPr bwMode="auto">
          <a:xfrm>
            <a:off x="4419600" y="3124200"/>
            <a:ext cx="3505200" cy="26273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Review</a:t>
            </a: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4191000" y="6150492"/>
            <a:ext cx="4953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Jefferson Not happy with decision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4876800"/>
            <a:ext cx="3019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 to declare an act of </a:t>
            </a:r>
          </a:p>
          <a:p>
            <a:r>
              <a:rPr lang="en-US" dirty="0" smtClean="0"/>
              <a:t>Congress unconstitutional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3" grpId="0" animBg="1"/>
      <p:bldP spid="78854" grpId="0" animBg="1"/>
      <p:bldP spid="7885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Today this is: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smtClean="0">
                <a:ea typeface="+mn-ea"/>
              </a:rPr>
              <a:t>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smtClean="0">
                <a:ea typeface="+mn-ea"/>
              </a:rPr>
              <a:t>   One of the most important powers of the Supreme Court.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smtClean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>
              <a:ea typeface="+mn-ea"/>
            </a:endParaRPr>
          </a:p>
        </p:txBody>
      </p:sp>
      <p:pic>
        <p:nvPicPr>
          <p:cNvPr id="80902" name="Picture 6" descr="Image Preview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676400"/>
            <a:ext cx="3582988" cy="4121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Some Beliefs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304800" y="1295400"/>
            <a:ext cx="5181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Believed very strongly in ordinary people.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3733800" y="2209800"/>
            <a:ext cx="4953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Wanted Gov. more democratic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304800" y="2971800"/>
            <a:ext cx="7315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Preferred quiet dinners to formal dinners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3657600" y="3810000"/>
            <a:ext cx="510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Wore casual clothes</a:t>
            </a: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304800" y="4572000"/>
            <a:ext cx="685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Shook hands – never bowed</a:t>
            </a: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3200400" y="5486400"/>
            <a:ext cx="556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Seen as an ordinary citizen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1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id="2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2900"/>
                            </p:stCondLst>
                            <p:childTnLst>
                              <p:par>
                                <p:cTn id="2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3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3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  <p:bldP spid="44042" grpId="0" animBg="1"/>
      <p:bldP spid="44043" grpId="0" animBg="1"/>
      <p:bldP spid="44044" grpId="0" animBg="1"/>
      <p:bldP spid="44045" grpId="0" animBg="1"/>
      <p:bldP spid="44046" grpId="0" animBg="1"/>
      <p:bldP spid="440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Comic Sans MS" charset="0"/>
              </a:rPr>
              <a:t>Napoleon Bonaparte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19200"/>
            <a:ext cx="4038600" cy="5410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3600" dirty="0" smtClean="0">
                <a:ea typeface="+mn-ea"/>
              </a:rPr>
              <a:t>Bonaparte was a conqueror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3600" dirty="0" smtClean="0">
                <a:ea typeface="+mn-ea"/>
              </a:rPr>
              <a:t>Areas wanted in </a:t>
            </a:r>
            <a:r>
              <a:rPr lang="en-US" sz="3600" dirty="0" smtClean="0">
                <a:ea typeface="+mn-ea"/>
              </a:rPr>
              <a:t>Caribbean (Haiti)</a:t>
            </a:r>
            <a:endParaRPr lang="en-US" sz="3600" dirty="0" smtClean="0">
              <a:ea typeface="+mn-ea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3600" dirty="0" smtClean="0">
                <a:ea typeface="+mn-ea"/>
              </a:rPr>
              <a:t>Needed land for food to feed </a:t>
            </a:r>
            <a:r>
              <a:rPr lang="en-US" sz="3600" dirty="0" smtClean="0">
                <a:ea typeface="+mn-ea"/>
              </a:rPr>
              <a:t>soldiers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ea typeface="+mn-ea"/>
              </a:rPr>
              <a:t>Could send soldiers into US</a:t>
            </a:r>
            <a:endParaRPr lang="en-US" sz="2800" dirty="0" smtClean="0">
              <a:ea typeface="+mn-ea"/>
            </a:endParaRPr>
          </a:p>
        </p:txBody>
      </p:sp>
      <p:pic>
        <p:nvPicPr>
          <p:cNvPr id="82950" name="Picture 6" descr="Kaiser Napoleon I.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85900" y="1625600"/>
            <a:ext cx="1981200" cy="436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50"/>
                            </p:stCondLst>
                            <p:childTnLst>
                              <p:par>
                                <p:cTn id="2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45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More of Bonaparte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smtClean="0">
                <a:ea typeface="+mn-ea"/>
              </a:rPr>
              <a:t>Transfer principalities from Italy for Louisiana area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smtClean="0">
                <a:ea typeface="+mn-ea"/>
              </a:rPr>
              <a:t>They got everything in area including New Orleans but not Florida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smtClean="0">
                <a:ea typeface="+mn-ea"/>
              </a:rPr>
              <a:t>Lost Revolution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smtClean="0">
                <a:ea typeface="+mn-ea"/>
              </a:rPr>
              <a:t>No longer needed Louisiana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smtClean="0">
                <a:ea typeface="+mn-ea"/>
              </a:rPr>
              <a:t>Delegation sent to France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400" smtClean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>
              <a:ea typeface="+mn-ea"/>
            </a:endParaRPr>
          </a:p>
        </p:txBody>
      </p:sp>
      <p:pic>
        <p:nvPicPr>
          <p:cNvPr id="84998" name="Picture 6" descr="Go to fullsize image">
            <a:hlinkClick r:id="rId3"/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752600"/>
            <a:ext cx="2049463" cy="3505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Buying New Orleans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24000"/>
            <a:ext cx="4038600" cy="4525963"/>
          </a:xfrm>
        </p:spPr>
        <p:txBody>
          <a:bodyPr/>
          <a:lstStyle/>
          <a:p>
            <a:pPr eaLnBrk="1" hangingPunct="1"/>
            <a:r>
              <a:rPr lang="en-US" sz="2400">
                <a:latin typeface="Garamond" charset="0"/>
              </a:rPr>
              <a:t>Only wanted New Orleans</a:t>
            </a:r>
          </a:p>
          <a:p>
            <a:pPr eaLnBrk="1" hangingPunct="1"/>
            <a:r>
              <a:rPr lang="en-US" sz="2400">
                <a:latin typeface="Garamond" charset="0"/>
              </a:rPr>
              <a:t>France said why not all of Louisiana?</a:t>
            </a:r>
          </a:p>
          <a:p>
            <a:pPr eaLnBrk="1" hangingPunct="1"/>
            <a:r>
              <a:rPr lang="en-US" sz="2400">
                <a:latin typeface="Garamond" charset="0"/>
              </a:rPr>
              <a:t>Had to make decision</a:t>
            </a:r>
          </a:p>
          <a:p>
            <a:pPr eaLnBrk="1" hangingPunct="1"/>
            <a:r>
              <a:rPr lang="en-US" sz="2400">
                <a:latin typeface="Garamond" charset="0"/>
              </a:rPr>
              <a:t>Agreement made for 15 million dollars</a:t>
            </a:r>
          </a:p>
          <a:p>
            <a:pPr eaLnBrk="1" hangingPunct="1"/>
            <a:r>
              <a:rPr lang="en-US" sz="2400">
                <a:latin typeface="Garamond" charset="0"/>
              </a:rPr>
              <a:t>People thought that was a lot of money</a:t>
            </a:r>
          </a:p>
          <a:p>
            <a:pPr eaLnBrk="1" hangingPunct="1"/>
            <a:r>
              <a:rPr lang="en-US" sz="2400">
                <a:latin typeface="Garamond" charset="0"/>
              </a:rPr>
              <a:t>Only a few cents per acre</a:t>
            </a:r>
          </a:p>
          <a:p>
            <a:pPr eaLnBrk="1" hangingPunct="1"/>
            <a:r>
              <a:rPr lang="en-US" sz="2400">
                <a:latin typeface="Garamond" charset="0"/>
              </a:rPr>
              <a:t>An amazing purchase for US</a:t>
            </a:r>
          </a:p>
        </p:txBody>
      </p:sp>
      <p:pic>
        <p:nvPicPr>
          <p:cNvPr id="87047" name="Picture 7" descr="CONQUEST65">
            <a:hlinkClick r:id="rId3"/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0100" y="2717800"/>
            <a:ext cx="3352800" cy="218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7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id="2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7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950"/>
                            </p:stCondLst>
                            <p:childTnLst>
                              <p:par>
                                <p:cTn id="3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7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3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7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300"/>
                            </p:stCondLst>
                            <p:childTnLst>
                              <p:par>
                                <p:cTn id="4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7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7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7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300"/>
                            </p:stCondLst>
                            <p:childTnLst>
                              <p:par>
                                <p:cTn id="4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7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7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70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1750"/>
                            </p:stCondLst>
                            <p:childTnLst>
                              <p:par>
                                <p:cTn id="5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7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7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70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Reasons for Purchase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52600"/>
            <a:ext cx="4038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smtClean="0">
                <a:ea typeface="+mn-ea"/>
              </a:rPr>
              <a:t>Transfer principalities from Italy for Louisiana area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smtClean="0">
                <a:ea typeface="+mn-ea"/>
              </a:rPr>
              <a:t>They got everything in area including New Orleans but not Florida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smtClean="0">
                <a:ea typeface="+mn-ea"/>
              </a:rPr>
              <a:t>Lost Revolution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smtClean="0">
                <a:ea typeface="+mn-ea"/>
              </a:rPr>
              <a:t>No longer needed Louisiana 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smtClean="0">
                <a:ea typeface="+mn-ea"/>
              </a:rPr>
              <a:t>Delegation sent to France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sz="2400" smtClean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>
              <a:ea typeface="+mn-ea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>
              <a:ea typeface="+mn-ea"/>
            </a:endParaRPr>
          </a:p>
        </p:txBody>
      </p:sp>
      <p:pic>
        <p:nvPicPr>
          <p:cNvPr id="89094" name="Picture 6" descr="louisiana%20purchase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209800"/>
            <a:ext cx="4038600" cy="2544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2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9150"/>
                            </p:stCondLst>
                            <p:childTnLst>
                              <p:par>
                                <p:cTn id="3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750"/>
                            </p:stCondLst>
                            <p:childTnLst>
                              <p:par>
                                <p:cTn id="4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Reasons for Purchase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>
              <a:latin typeface="Garamond" charset="0"/>
            </a:endParaRPr>
          </a:p>
          <a:p>
            <a:pPr eaLnBrk="1" hangingPunct="1"/>
            <a:endParaRPr lang="en-US">
              <a:latin typeface="Garamond" charset="0"/>
            </a:endParaRPr>
          </a:p>
          <a:p>
            <a:pPr eaLnBrk="1" hangingPunct="1"/>
            <a:endParaRPr lang="en-US">
              <a:latin typeface="Garamond" charset="0"/>
            </a:endParaRPr>
          </a:p>
          <a:p>
            <a:pPr eaLnBrk="1" hangingPunct="1"/>
            <a:r>
              <a:rPr lang="en-US">
                <a:latin typeface="Garamond" charset="0"/>
              </a:rPr>
              <a:t>Offer may not always be available especially if Napoleon was replaced.</a:t>
            </a:r>
          </a:p>
        </p:txBody>
      </p:sp>
      <p:sp>
        <p:nvSpPr>
          <p:cNvPr id="91143" name="WordArt 7"/>
          <p:cNvSpPr>
            <a:spLocks noChangeArrowheads="1" noChangeShapeType="1" noTextEdit="1"/>
          </p:cNvSpPr>
          <p:nvPr/>
        </p:nvSpPr>
        <p:spPr bwMode="auto">
          <a:xfrm>
            <a:off x="762000" y="1752600"/>
            <a:ext cx="28956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blurRad="63500" dist="38099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  <a:ea typeface="Impact"/>
                <a:cs typeface="Impact"/>
              </a:rPr>
              <a:t>Reason # 1</a:t>
            </a:r>
          </a:p>
        </p:txBody>
      </p:sp>
      <p:sp>
        <p:nvSpPr>
          <p:cNvPr id="91145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>
              <a:latin typeface="Garamond" charset="0"/>
            </a:endParaRPr>
          </a:p>
          <a:p>
            <a:pPr eaLnBrk="1" hangingPunct="1"/>
            <a:endParaRPr lang="en-US">
              <a:latin typeface="Garamond" charset="0"/>
            </a:endParaRPr>
          </a:p>
          <a:p>
            <a:pPr eaLnBrk="1" hangingPunct="1"/>
            <a:endParaRPr lang="en-US">
              <a:latin typeface="Garamond" charset="0"/>
            </a:endParaRPr>
          </a:p>
          <a:p>
            <a:pPr eaLnBrk="1" hangingPunct="1"/>
            <a:r>
              <a:rPr lang="en-US">
                <a:latin typeface="Garamond" charset="0"/>
              </a:rPr>
              <a:t>If U. S. turned down offer, French might settle in area &amp; expand</a:t>
            </a:r>
          </a:p>
          <a:p>
            <a:pPr eaLnBrk="1" hangingPunct="1"/>
            <a:r>
              <a:rPr lang="en-US">
                <a:latin typeface="Garamond" charset="0"/>
              </a:rPr>
              <a:t>U. S. did not want to compete for territorial control</a:t>
            </a:r>
          </a:p>
        </p:txBody>
      </p:sp>
      <p:sp>
        <p:nvSpPr>
          <p:cNvPr id="91147" name="WordArt 11"/>
          <p:cNvSpPr>
            <a:spLocks noChangeArrowheads="1" noChangeShapeType="1" noTextEdit="1"/>
          </p:cNvSpPr>
          <p:nvPr/>
        </p:nvSpPr>
        <p:spPr bwMode="auto">
          <a:xfrm>
            <a:off x="4724400" y="1752600"/>
            <a:ext cx="29718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blurRad="63500" dist="38099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  <a:ea typeface="Impact"/>
                <a:cs typeface="Impact"/>
              </a:rPr>
              <a:t>Reason # 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91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50"/>
                            </p:stCondLst>
                            <p:childTnLst>
                              <p:par>
                                <p:cTn id="3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1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1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1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 build="p"/>
      <p:bldP spid="91143" grpId="0" animBg="1"/>
      <p:bldP spid="91145" grpId="0" build="p"/>
      <p:bldP spid="9114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Congress informed after fact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962400"/>
          </a:xfrm>
        </p:spPr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Jefferson told Congress to accept this Purchase – it was good for the country</a:t>
            </a:r>
          </a:p>
          <a:p>
            <a:pPr eaLnBrk="1" hangingPunct="1"/>
            <a:endParaRPr lang="en-US">
              <a:latin typeface="Comic Sans MS" charset="0"/>
            </a:endParaRPr>
          </a:p>
          <a:p>
            <a:pPr eaLnBrk="1" hangingPunct="1"/>
            <a:r>
              <a:rPr lang="en-US">
                <a:latin typeface="Comic Sans MS" charset="0"/>
              </a:rPr>
              <a:t>Congress Agreed</a:t>
            </a:r>
          </a:p>
          <a:p>
            <a:pPr eaLnBrk="1" hangingPunct="1"/>
            <a:endParaRPr lang="en-US">
              <a:latin typeface="Comic Sans MS" charset="0"/>
            </a:endParaRPr>
          </a:p>
          <a:p>
            <a:pPr eaLnBrk="1" hangingPunct="1"/>
            <a:r>
              <a:rPr lang="en-US">
                <a:latin typeface="Comic Sans MS" charset="0"/>
              </a:rPr>
              <a:t>Treaty approved 24 for - 7 against</a:t>
            </a:r>
          </a:p>
          <a:p>
            <a:pPr eaLnBrk="1" hangingPunct="1"/>
            <a:endParaRPr lang="en-US" sz="280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The Lewis and Clark Expedition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3914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3600" smtClean="0">
                <a:ea typeface="+mn-ea"/>
              </a:rPr>
              <a:t>Jefferson had read a lot about the West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3600" smtClean="0">
                <a:ea typeface="+mn-ea"/>
              </a:rPr>
              <a:t>He wanted to know a couple of things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3600" smtClean="0">
                <a:ea typeface="+mn-ea"/>
              </a:rPr>
              <a:t>He wanted to know if: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3600" smtClean="0"/>
              <a:t>The Land could be settled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r>
              <a:rPr lang="en-US" sz="3600" smtClean="0"/>
              <a:t>What was out there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36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The Corp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391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Garamond" charset="0"/>
              </a:rPr>
              <a:t>Plans were carefully made.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Garamond" charset="0"/>
              </a:rPr>
              <a:t>Jefferson asked Congress - $2,500 (expedition)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Garamond" charset="0"/>
              </a:rPr>
              <a:t>Party consisted 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Garamond" charset="0"/>
              </a:rPr>
              <a:t>Lewis &amp; Clark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Garamond" charset="0"/>
              </a:rPr>
              <a:t>14 soldiers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Garamond" charset="0"/>
              </a:rPr>
              <a:t>9 frontiersmen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Garamond" charset="0"/>
              </a:rPr>
              <a:t>2 French boatmen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Garamond" charset="0"/>
              </a:rPr>
              <a:t>1 Servant - Clarks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Garamond" charset="0"/>
              </a:rPr>
              <a:t>1 Dog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350"/>
                            </p:stCondLst>
                            <p:childTnLst>
                              <p:par>
                                <p:cTn id="4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450"/>
                            </p:stCondLst>
                            <p:childTnLst>
                              <p:par>
                                <p:cTn id="4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5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1800"/>
                            </p:stCondLst>
                            <p:childTnLst>
                              <p:par>
                                <p:cTn id="5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The Lewis and Clark Expedition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3914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3600" smtClean="0">
                <a:ea typeface="+mn-ea"/>
              </a:rPr>
              <a:t>Lewis studied map making and how to fix Latitude and Longitude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3600" smtClean="0">
                <a:ea typeface="+mn-ea"/>
              </a:rPr>
              <a:t>They needed to keep accurate records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3600" smtClean="0">
                <a:ea typeface="+mn-ea"/>
              </a:rPr>
              <a:t>Needed to find a land route</a:t>
            </a:r>
            <a:endParaRPr lang="en-US" sz="4000" smtClean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5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5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Democratic</a:t>
            </a: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1066800" y="1600200"/>
            <a:ext cx="7239000" cy="2819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/>
              <a:t>Ensuring all have the same rights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45059" grpId="1"/>
      <p:bldP spid="450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What did he do?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Decreased the size of Gov.</a:t>
            </a:r>
          </a:p>
          <a:p>
            <a:pPr eaLnBrk="1" hangingPunct="1"/>
            <a:r>
              <a:rPr lang="en-US">
                <a:latin typeface="Comic Sans MS" charset="0"/>
              </a:rPr>
              <a:t>Cut Federal Budget</a:t>
            </a:r>
          </a:p>
          <a:p>
            <a:pPr eaLnBrk="1" hangingPunct="1"/>
            <a:r>
              <a:rPr lang="en-US" sz="2400">
                <a:latin typeface="Comic Sans MS" charset="0"/>
              </a:rPr>
              <a:t>Reduced Army &amp; Navy</a:t>
            </a:r>
          </a:p>
          <a:p>
            <a:pPr eaLnBrk="1" hangingPunct="1"/>
            <a:r>
              <a:rPr lang="en-US">
                <a:latin typeface="Comic Sans MS" charset="0"/>
              </a:rPr>
              <a:t>Halted navel ship construction</a:t>
            </a:r>
          </a:p>
          <a:p>
            <a:pPr eaLnBrk="1" hangingPunct="1"/>
            <a:r>
              <a:rPr lang="en-US">
                <a:latin typeface="Comic Sans MS" charset="0"/>
              </a:rPr>
              <a:t>Asked congress to repeal whiskey tax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Pardoned people in jail under sedition act</a:t>
            </a:r>
          </a:p>
          <a:p>
            <a:pPr eaLnBrk="1" hangingPunct="1"/>
            <a:r>
              <a:rPr lang="en-US">
                <a:latin typeface="Comic Sans MS" charset="0"/>
              </a:rPr>
              <a:t>Ask congress to restore 5 year waiting period</a:t>
            </a:r>
          </a:p>
          <a:p>
            <a:pPr eaLnBrk="1" hangingPunct="1"/>
            <a:r>
              <a:rPr lang="en-US">
                <a:latin typeface="Comic Sans MS" charset="0"/>
              </a:rPr>
              <a:t>Kept U. S. Bank</a:t>
            </a:r>
          </a:p>
          <a:p>
            <a:pPr eaLnBrk="1" hangingPunct="1"/>
            <a:r>
              <a:rPr lang="en-US">
                <a:latin typeface="Comic Sans MS" charset="0"/>
              </a:rPr>
              <a:t>Continued to pay off state debts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8" grpId="1"/>
      <p:bldP spid="47109" grpId="0" build="p"/>
      <p:bldP spid="47109" grpId="1" build="p"/>
      <p:bldP spid="47110" grpId="0" build="p"/>
      <p:bldP spid="47110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85800"/>
            <a:ext cx="7772400" cy="1920875"/>
          </a:xfrm>
        </p:spPr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The Jefferson Era</a:t>
            </a:r>
          </a:p>
        </p:txBody>
      </p:sp>
      <p:pic>
        <p:nvPicPr>
          <p:cNvPr id="2053" name="Picture 5" descr="Portrait of Thomas Jeffers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19400"/>
            <a:ext cx="16764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Who was Thomas Jefferson?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62000" y="1981200"/>
            <a:ext cx="74676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Gave country a broader democratic base</a:t>
            </a:r>
          </a:p>
          <a:p>
            <a:pPr>
              <a:spcBef>
                <a:spcPct val="50000"/>
              </a:spcBef>
            </a:pPr>
            <a:r>
              <a:rPr lang="en-US" sz="2000"/>
              <a:t>1</a:t>
            </a:r>
            <a:r>
              <a:rPr lang="en-US" sz="2000" baseline="30000"/>
              <a:t>st</a:t>
            </a:r>
            <a:r>
              <a:rPr lang="en-US" sz="2000"/>
              <a:t> Pres. To live in Washington D. C.</a:t>
            </a:r>
          </a:p>
          <a:p>
            <a:pPr>
              <a:spcBef>
                <a:spcPct val="50000"/>
              </a:spcBef>
            </a:pPr>
            <a:r>
              <a:rPr lang="en-US" sz="2000"/>
              <a:t>Kicked out a lot of Federalists</a:t>
            </a:r>
          </a:p>
          <a:p>
            <a:pPr>
              <a:spcBef>
                <a:spcPct val="50000"/>
              </a:spcBef>
            </a:pPr>
            <a:r>
              <a:rPr lang="en-US" sz="2000"/>
              <a:t>Save people a lot of money (from 80M. To 27 M.)</a:t>
            </a:r>
          </a:p>
          <a:p>
            <a:pPr>
              <a:spcBef>
                <a:spcPct val="50000"/>
              </a:spcBef>
            </a:pPr>
            <a:r>
              <a:rPr lang="en-US" sz="2000"/>
              <a:t>Wanted to give money back to states – Most wanted to keep money and pay off debts</a:t>
            </a:r>
          </a:p>
          <a:p>
            <a:pPr>
              <a:spcBef>
                <a:spcPct val="50000"/>
              </a:spcBef>
            </a:pPr>
            <a:r>
              <a:rPr lang="en-US" sz="2000"/>
              <a:t>Reduced taxes</a:t>
            </a:r>
          </a:p>
          <a:p>
            <a:pPr>
              <a:spcBef>
                <a:spcPct val="50000"/>
              </a:spcBef>
            </a:pPr>
            <a:r>
              <a:rPr lang="en-US" sz="2000"/>
              <a:t>Had trouble with pirates at Barbary Coast – Pay tribute</a:t>
            </a:r>
          </a:p>
          <a:p>
            <a:pPr>
              <a:spcBef>
                <a:spcPct val="50000"/>
              </a:spcBef>
            </a:pPr>
            <a:r>
              <a:rPr lang="en-US" sz="2000"/>
              <a:t>Sent expedition Eaton in charge surprised the Pirates</a:t>
            </a:r>
          </a:p>
          <a:p>
            <a:pPr>
              <a:spcBef>
                <a:spcPct val="50000"/>
              </a:spcBef>
            </a:pPr>
            <a:r>
              <a:rPr lang="en-US" sz="2000"/>
              <a:t>Don</a:t>
            </a:r>
            <a:r>
              <a:rPr lang="ja-JP" altLang="en-US" sz="2000"/>
              <a:t>’</a:t>
            </a:r>
            <a:r>
              <a:rPr lang="en-US" sz="2000"/>
              <a:t>t touch our ships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Skilled Architect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en-US" sz="2800">
              <a:latin typeface="Comic Sans MS" charset="0"/>
            </a:endParaRPr>
          </a:p>
          <a:p>
            <a:pPr eaLnBrk="1" hangingPunct="1"/>
            <a:r>
              <a:rPr lang="en-US" sz="2800">
                <a:latin typeface="Comic Sans MS" charset="0"/>
              </a:rPr>
              <a:t>He built some of the buildings on the University of Virginia campus that he founded.</a:t>
            </a:r>
          </a:p>
          <a:p>
            <a:pPr eaLnBrk="1" hangingPunct="1"/>
            <a:endParaRPr lang="en-US" sz="2800">
              <a:latin typeface="Comic Sans MS" charset="0"/>
            </a:endParaRPr>
          </a:p>
          <a:p>
            <a:pPr eaLnBrk="1" hangingPunct="1"/>
            <a:r>
              <a:rPr lang="en-US" sz="2800">
                <a:latin typeface="Comic Sans MS" charset="0"/>
              </a:rPr>
              <a:t>He built his home in Monticello</a:t>
            </a:r>
          </a:p>
        </p:txBody>
      </p:sp>
      <p:pic>
        <p:nvPicPr>
          <p:cNvPr id="50183" name="Picture 7" descr="Photo of Rotunda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28194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5" name="Picture 9" descr="Aerial View of Monticello's West Lawn from Jefferson Lives Video">
            <a:hlinkClick r:id="rId4"/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4419600"/>
            <a:ext cx="2667000" cy="2008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9900"/>
                            </p:stCondLst>
                            <p:childTnLst>
                              <p:par>
                                <p:cTn id="2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34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8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Developed a plow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181600"/>
            <a:ext cx="7620000" cy="1249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Designed for hillside work – furrows on down hill side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Go deeper than just the 2 or 3 inches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Prevent soil erosion</a:t>
            </a:r>
          </a:p>
        </p:txBody>
      </p:sp>
      <p:pic>
        <p:nvPicPr>
          <p:cNvPr id="52233" name="Picture 9" descr="inven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324600" cy="329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2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Developed the polygraph</a:t>
            </a:r>
          </a:p>
        </p:txBody>
      </p:sp>
      <p:pic>
        <p:nvPicPr>
          <p:cNvPr id="55304" name="Picture 8" descr="Image Preview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905000"/>
            <a:ext cx="5562600" cy="3819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2102</TotalTime>
  <Words>875</Words>
  <Application>Microsoft Macintosh PowerPoint</Application>
  <PresentationFormat>On-screen Show (4:3)</PresentationFormat>
  <Paragraphs>197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Stream</vt:lpstr>
      <vt:lpstr>Jefferson 1st President to be inaugurated in Washington D. C.</vt:lpstr>
      <vt:lpstr>Some Beliefs</vt:lpstr>
      <vt:lpstr>Democratic</vt:lpstr>
      <vt:lpstr>What did he do?</vt:lpstr>
      <vt:lpstr>The Jefferson Era</vt:lpstr>
      <vt:lpstr>Who was Thomas Jefferson?</vt:lpstr>
      <vt:lpstr>Skilled Architect</vt:lpstr>
      <vt:lpstr>Developed a plow</vt:lpstr>
      <vt:lpstr>Developed the polygraph</vt:lpstr>
      <vt:lpstr>Developed a patent system</vt:lpstr>
      <vt:lpstr>Developed a Wheel Cipher</vt:lpstr>
      <vt:lpstr>PowerPoint Presentation</vt:lpstr>
      <vt:lpstr>Marbury Vs Madison</vt:lpstr>
      <vt:lpstr>Marbury Vs Madison</vt:lpstr>
      <vt:lpstr>Judiciary Act of 1801</vt:lpstr>
      <vt:lpstr>Judiciary Act of 1801</vt:lpstr>
      <vt:lpstr>Why?</vt:lpstr>
      <vt:lpstr>This power of the court is called</vt:lpstr>
      <vt:lpstr>Today this is:</vt:lpstr>
      <vt:lpstr>Napoleon Bonaparte</vt:lpstr>
      <vt:lpstr>More of Bonaparte</vt:lpstr>
      <vt:lpstr>Buying New Orleans</vt:lpstr>
      <vt:lpstr>Reasons for Purchase</vt:lpstr>
      <vt:lpstr>Reasons for Purchase</vt:lpstr>
      <vt:lpstr>Congress informed after fact</vt:lpstr>
      <vt:lpstr>The Lewis and Clark Expedition</vt:lpstr>
      <vt:lpstr>The Corp</vt:lpstr>
      <vt:lpstr>The Lewis and Clark Expedition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Jefferson Era</dc:title>
  <dc:creator>Selin</dc:creator>
  <cp:lastModifiedBy>David Selin</cp:lastModifiedBy>
  <cp:revision>16</cp:revision>
  <dcterms:created xsi:type="dcterms:W3CDTF">2006-04-05T13:26:07Z</dcterms:created>
  <dcterms:modified xsi:type="dcterms:W3CDTF">2014-02-21T18:50:03Z</dcterms:modified>
</cp:coreProperties>
</file>